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3004800" cy="9759950"/>
  <p:notesSz cx="13004800" cy="97599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5584"/>
            <a:ext cx="11054080" cy="2049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5572"/>
            <a:ext cx="9103360" cy="2439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46794"/>
                </a:solidFill>
                <a:latin typeface="Rockwell"/>
                <a:cs typeface="Rockwel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46794"/>
                </a:solidFill>
                <a:latin typeface="Rockwell"/>
                <a:cs typeface="Rockwel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4788"/>
            <a:ext cx="5657088" cy="6441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4788"/>
            <a:ext cx="5657088" cy="6441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46794"/>
                </a:solidFill>
                <a:latin typeface="Rockwell"/>
                <a:cs typeface="Rockwel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800" y="-111849"/>
            <a:ext cx="12141200" cy="1237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246794"/>
                </a:solidFill>
                <a:latin typeface="Rockwell"/>
                <a:cs typeface="Rockwel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7200" y="3406647"/>
            <a:ext cx="7010400" cy="3797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6754"/>
            <a:ext cx="4161536" cy="487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6754"/>
            <a:ext cx="2991104" cy="487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6754"/>
            <a:ext cx="2991104" cy="487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0" Type="http://schemas.openxmlformats.org/officeDocument/2006/relationships/image" Target="../media/image1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0" Type="http://schemas.openxmlformats.org/officeDocument/2006/relationships/image" Target="../media/image13.jpg"/><Relationship Id="rId11" Type="http://schemas.openxmlformats.org/officeDocument/2006/relationships/image" Target="../media/image1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700" y="282447"/>
            <a:ext cx="7131050" cy="1955800"/>
          </a:xfrm>
          <a:prstGeom prst="rect"/>
        </p:spPr>
        <p:txBody>
          <a:bodyPr wrap="square" lIns="0" tIns="3683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0"/>
              </a:spcBef>
            </a:pPr>
            <a:r>
              <a:rPr dirty="0" sz="7000" spc="-994" b="0">
                <a:solidFill>
                  <a:srgbClr val="000000"/>
                </a:solidFill>
                <a:latin typeface="Gulim"/>
                <a:cs typeface="Gulim"/>
              </a:rPr>
              <a:t>크롤링 </a:t>
            </a:r>
            <a:r>
              <a:rPr dirty="0" sz="7000" spc="-1000" b="0">
                <a:solidFill>
                  <a:srgbClr val="000000"/>
                </a:solidFill>
                <a:latin typeface="Gulim"/>
                <a:cs typeface="Gulim"/>
              </a:rPr>
              <a:t>프로젝트</a:t>
            </a:r>
            <a:r>
              <a:rPr dirty="0" sz="7000" spc="-1805" b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 sz="7000" spc="-1015" b="0">
                <a:solidFill>
                  <a:srgbClr val="000000"/>
                </a:solidFill>
                <a:latin typeface="Gulim"/>
                <a:cs typeface="Gulim"/>
              </a:rPr>
              <a:t>발표</a:t>
            </a:r>
            <a:endParaRPr sz="7000">
              <a:latin typeface="Gulim"/>
              <a:cs typeface="Gulim"/>
            </a:endParaRPr>
          </a:p>
          <a:p>
            <a:pPr algn="ctr" marL="8255">
              <a:lnSpc>
                <a:spcPct val="100000"/>
              </a:lnSpc>
              <a:spcBef>
                <a:spcPts val="1000"/>
              </a:spcBef>
              <a:tabLst>
                <a:tab pos="286385" algn="l"/>
                <a:tab pos="1379855" algn="l"/>
                <a:tab pos="3297554" algn="l"/>
                <a:tab pos="4069079" algn="l"/>
                <a:tab pos="4840605" algn="l"/>
                <a:tab pos="5612130" algn="l"/>
                <a:tab pos="6383655" algn="l"/>
              </a:tabLst>
            </a:pPr>
            <a:r>
              <a:rPr dirty="0" sz="2500" spc="60" b="1">
                <a:solidFill>
                  <a:srgbClr val="00D100"/>
                </a:solidFill>
                <a:latin typeface="Lucida Sans"/>
                <a:cs typeface="Lucida Sans"/>
              </a:rPr>
              <a:t>-	</a:t>
            </a:r>
            <a:r>
              <a:rPr dirty="0" sz="2500" spc="-90">
                <a:solidFill>
                  <a:srgbClr val="00D100"/>
                </a:solidFill>
                <a:latin typeface="Malgun Gothic"/>
                <a:cs typeface="Malgun Gothic"/>
              </a:rPr>
              <a:t>네이버	</a:t>
            </a:r>
            <a:r>
              <a:rPr dirty="0" sz="2500" spc="-150">
                <a:solidFill>
                  <a:srgbClr val="00D100"/>
                </a:solidFill>
                <a:latin typeface="Malgun Gothic"/>
                <a:cs typeface="Malgun Gothic"/>
              </a:rPr>
              <a:t>인기</a:t>
            </a:r>
            <a:r>
              <a:rPr dirty="0" sz="2500" spc="-505">
                <a:solidFill>
                  <a:srgbClr val="00D100"/>
                </a:solidFill>
                <a:latin typeface="Malgun Gothic"/>
                <a:cs typeface="Malgun Gothic"/>
              </a:rPr>
              <a:t> </a:t>
            </a:r>
            <a:r>
              <a:rPr dirty="0" sz="2500" spc="-330" b="1">
                <a:solidFill>
                  <a:srgbClr val="00D100"/>
                </a:solidFill>
                <a:latin typeface="Lucida Sans"/>
                <a:cs typeface="Lucida Sans"/>
              </a:rPr>
              <a:t>/</a:t>
            </a:r>
            <a:r>
              <a:rPr dirty="0" sz="2500" spc="-425" b="1">
                <a:solidFill>
                  <a:srgbClr val="00D100"/>
                </a:solidFill>
                <a:latin typeface="Lucida Sans"/>
                <a:cs typeface="Lucida Sans"/>
              </a:rPr>
              <a:t> </a:t>
            </a:r>
            <a:r>
              <a:rPr dirty="0" sz="2500" spc="-90">
                <a:solidFill>
                  <a:srgbClr val="00D100"/>
                </a:solidFill>
                <a:latin typeface="Malgun Gothic"/>
                <a:cs typeface="Malgun Gothic"/>
              </a:rPr>
              <a:t>비인기	</a:t>
            </a:r>
            <a:r>
              <a:rPr dirty="0" sz="2500" spc="-150">
                <a:solidFill>
                  <a:srgbClr val="00D100"/>
                </a:solidFill>
                <a:latin typeface="Malgun Gothic"/>
                <a:cs typeface="Malgun Gothic"/>
              </a:rPr>
              <a:t>웹툰	댓글	감정	분석	</a:t>
            </a:r>
            <a:r>
              <a:rPr dirty="0" sz="2500" spc="60" b="1">
                <a:solidFill>
                  <a:srgbClr val="00D100"/>
                </a:solidFill>
                <a:latin typeface="Lucida Sans"/>
                <a:cs typeface="Lucida Sans"/>
              </a:rPr>
              <a:t>-</a:t>
            </a:r>
            <a:endParaRPr sz="250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600" y="2641599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3455" y="4585675"/>
            <a:ext cx="5461000" cy="5145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9488" y="2989117"/>
            <a:ext cx="3060700" cy="306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1001" y="2763108"/>
            <a:ext cx="4927599" cy="492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5516" y="5715858"/>
            <a:ext cx="3949700" cy="394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09200" y="5324347"/>
            <a:ext cx="2161540" cy="1178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900" spc="65">
                <a:latin typeface="Arial"/>
                <a:cs typeface="Arial"/>
              </a:rPr>
              <a:t>2013301037</a:t>
            </a:r>
            <a:endParaRPr sz="290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  <a:spcBef>
                <a:spcPts val="2120"/>
              </a:spcBef>
            </a:pPr>
            <a:r>
              <a:rPr dirty="0" sz="2900" spc="-395">
                <a:latin typeface="Gulim"/>
                <a:cs typeface="Gulim"/>
              </a:rPr>
              <a:t>신광현</a:t>
            </a:r>
            <a:endParaRPr sz="29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7116445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3.</a:t>
            </a:r>
            <a:r>
              <a:rPr dirty="0" spc="-390"/>
              <a:t> </a:t>
            </a:r>
            <a:r>
              <a:rPr dirty="0" spc="120"/>
              <a:t>Detect_Emotion.py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00" b="0">
                <a:solidFill>
                  <a:srgbClr val="5E5E5E"/>
                </a:solidFill>
                <a:latin typeface="Arial"/>
                <a:cs typeface="Arial"/>
              </a:rPr>
              <a:t>OS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700" spc="-17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240" b="0">
                <a:solidFill>
                  <a:srgbClr val="5E5E5E"/>
                </a:solidFill>
                <a:latin typeface="Arial"/>
                <a:cs typeface="Arial"/>
              </a:rPr>
              <a:t>GOOGLE.CLOUD.LANGU </a:t>
            </a:r>
            <a:r>
              <a:rPr dirty="0" sz="1700" spc="145" b="0">
                <a:solidFill>
                  <a:srgbClr val="5E5E5E"/>
                </a:solidFill>
                <a:latin typeface="Arial"/>
                <a:cs typeface="Arial"/>
              </a:rPr>
              <a:t>AGE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1567" y="1724043"/>
            <a:ext cx="7957355" cy="7344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29300" y="2327147"/>
            <a:ext cx="3882390" cy="153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구글 클라우드 자연어 처리 모델을</a:t>
            </a:r>
            <a:r>
              <a:rPr dirty="0" sz="1600" spc="-120">
                <a:latin typeface="Gulim"/>
                <a:cs typeface="Gulim"/>
              </a:rPr>
              <a:t> </a:t>
            </a:r>
            <a:r>
              <a:rPr dirty="0" sz="1600" spc="-155">
                <a:latin typeface="Gulim"/>
                <a:cs typeface="Gulim"/>
              </a:rPr>
              <a:t>사용</a:t>
            </a:r>
            <a:r>
              <a:rPr dirty="0" sz="1600" spc="-155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dirty="0" sz="1600" spc="-220">
                <a:latin typeface="Gulim"/>
                <a:cs typeface="Gulim"/>
              </a:rPr>
              <a:t>함수</a:t>
            </a:r>
            <a:r>
              <a:rPr dirty="0" sz="1600" spc="-140">
                <a:latin typeface="Gulim"/>
                <a:cs typeface="Gulim"/>
              </a:rPr>
              <a:t> </a:t>
            </a:r>
            <a:r>
              <a:rPr dirty="0" sz="1600" spc="-30" b="1">
                <a:latin typeface="Lucida Sans"/>
                <a:cs typeface="Lucida Sans"/>
              </a:rPr>
              <a:t>emotion_detect</a:t>
            </a:r>
            <a:endParaRPr sz="1600">
              <a:latin typeface="Lucida Sans"/>
              <a:cs typeface="Lucida Sans"/>
            </a:endParaRPr>
          </a:p>
          <a:p>
            <a:pPr marL="12700" marR="5080">
              <a:lnSpc>
                <a:spcPct val="156300"/>
              </a:lnSpc>
              <a:spcBef>
                <a:spcPts val="100"/>
              </a:spcBef>
            </a:pPr>
            <a:r>
              <a:rPr dirty="0" sz="1600" spc="-10">
                <a:latin typeface="Arial"/>
                <a:cs typeface="Arial"/>
              </a:rPr>
              <a:t>Csvlist </a:t>
            </a:r>
            <a:r>
              <a:rPr dirty="0" sz="1600" spc="130">
                <a:latin typeface="Arial"/>
                <a:cs typeface="Arial"/>
              </a:rPr>
              <a:t>= </a:t>
            </a:r>
            <a:r>
              <a:rPr dirty="0" sz="1600" spc="-25">
                <a:latin typeface="Gulim"/>
                <a:cs typeface="Gulim"/>
              </a:rPr>
              <a:t>코멘트</a:t>
            </a:r>
            <a:r>
              <a:rPr dirty="0" sz="1600" spc="-25">
                <a:latin typeface="Arial"/>
                <a:cs typeface="Arial"/>
              </a:rPr>
              <a:t>('comment1')</a:t>
            </a:r>
            <a:r>
              <a:rPr dirty="0" sz="1600" spc="-25">
                <a:latin typeface="Gulim"/>
                <a:cs typeface="Gulim"/>
              </a:rPr>
              <a:t>가</a:t>
            </a:r>
            <a:r>
              <a:rPr dirty="0" sz="1600" spc="-254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적힌 </a:t>
            </a:r>
            <a:r>
              <a:rPr dirty="0" sz="1600" spc="-110">
                <a:latin typeface="Arial"/>
                <a:cs typeface="Arial"/>
              </a:rPr>
              <a:t>csv</a:t>
            </a:r>
            <a:r>
              <a:rPr dirty="0" sz="1600" spc="-110">
                <a:latin typeface="Gulim"/>
                <a:cs typeface="Gulim"/>
              </a:rPr>
              <a:t>파일  </a:t>
            </a:r>
            <a:r>
              <a:rPr dirty="0" sz="1600" spc="10">
                <a:latin typeface="Arial"/>
                <a:cs typeface="Arial"/>
              </a:rPr>
              <a:t>Filename </a:t>
            </a:r>
            <a:r>
              <a:rPr dirty="0" sz="1600" spc="130">
                <a:latin typeface="Arial"/>
                <a:cs typeface="Arial"/>
              </a:rPr>
              <a:t>= </a:t>
            </a:r>
            <a:r>
              <a:rPr dirty="0" sz="1600" spc="-220">
                <a:latin typeface="Gulim"/>
                <a:cs typeface="Gulim"/>
              </a:rPr>
              <a:t>파일 저장</a:t>
            </a:r>
            <a:r>
              <a:rPr dirty="0" sz="1600" spc="-285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이름</a:t>
            </a:r>
            <a:endParaRPr sz="160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43063" y="5396128"/>
            <a:ext cx="6379886" cy="394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55763" y="5408829"/>
            <a:ext cx="6165215" cy="1605915"/>
          </a:xfrm>
          <a:custGeom>
            <a:avLst/>
            <a:gdLst/>
            <a:ahLst/>
            <a:cxnLst/>
            <a:rect l="l" t="t" r="r" b="b"/>
            <a:pathLst>
              <a:path w="6165215" h="1605915">
                <a:moveTo>
                  <a:pt x="0" y="0"/>
                </a:moveTo>
                <a:lnTo>
                  <a:pt x="6165138" y="0"/>
                </a:lnTo>
                <a:lnTo>
                  <a:pt x="6165138" y="1605720"/>
                </a:lnTo>
                <a:lnTo>
                  <a:pt x="0" y="160572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912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5763" y="8601248"/>
            <a:ext cx="3540760" cy="723900"/>
          </a:xfrm>
          <a:custGeom>
            <a:avLst/>
            <a:gdLst/>
            <a:ahLst/>
            <a:cxnLst/>
            <a:rect l="l" t="t" r="r" b="b"/>
            <a:pathLst>
              <a:path w="3540759" h="723900">
                <a:moveTo>
                  <a:pt x="0" y="0"/>
                </a:moveTo>
                <a:lnTo>
                  <a:pt x="3540183" y="0"/>
                </a:lnTo>
                <a:lnTo>
                  <a:pt x="3540183" y="723743"/>
                </a:lnTo>
                <a:lnTo>
                  <a:pt x="0" y="7237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912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63064" y="7641011"/>
            <a:ext cx="3175000" cy="14147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555"/>
              </a:spcBef>
            </a:pPr>
            <a:r>
              <a:rPr dirty="0" sz="1600" spc="20">
                <a:latin typeface="Arial"/>
                <a:cs typeface="Arial"/>
              </a:rPr>
              <a:t>Sentiment </a:t>
            </a:r>
            <a:r>
              <a:rPr dirty="0" sz="1600" spc="15">
                <a:latin typeface="Arial"/>
                <a:cs typeface="Arial"/>
              </a:rPr>
              <a:t>0.1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-220">
                <a:latin typeface="Gulim"/>
                <a:cs typeface="Gulim"/>
              </a:rPr>
              <a:t>기준으로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60325">
              <a:lnSpc>
                <a:spcPct val="100000"/>
              </a:lnSpc>
            </a:pPr>
            <a:r>
              <a:rPr dirty="0" sz="1600" spc="15">
                <a:latin typeface="Arial"/>
                <a:cs typeface="Arial"/>
              </a:rPr>
              <a:t>0.1 </a:t>
            </a:r>
            <a:r>
              <a:rPr dirty="0" sz="1600" spc="-220">
                <a:latin typeface="Gulim"/>
                <a:cs typeface="Gulim"/>
              </a:rPr>
              <a:t>이하 </a:t>
            </a:r>
            <a:r>
              <a:rPr dirty="0" sz="1600" spc="35">
                <a:latin typeface="Arial"/>
                <a:cs typeface="Arial"/>
              </a:rPr>
              <a:t>: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85">
                <a:latin typeface="Gulim"/>
                <a:cs typeface="Gulim"/>
              </a:rPr>
              <a:t>부정</a:t>
            </a:r>
            <a:r>
              <a:rPr dirty="0" sz="1600" spc="-85">
                <a:latin typeface="Arial"/>
                <a:cs typeface="Arial"/>
              </a:rPr>
              <a:t>(False)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60325">
              <a:lnSpc>
                <a:spcPct val="100000"/>
              </a:lnSpc>
            </a:pPr>
            <a:r>
              <a:rPr dirty="0" sz="1600" spc="15">
                <a:latin typeface="Arial"/>
                <a:cs typeface="Arial"/>
              </a:rPr>
              <a:t>0.1 </a:t>
            </a:r>
            <a:r>
              <a:rPr dirty="0" sz="1600" spc="-220">
                <a:latin typeface="Gulim"/>
                <a:cs typeface="Gulim"/>
              </a:rPr>
              <a:t>이상 </a:t>
            </a:r>
            <a:r>
              <a:rPr dirty="0" sz="1600" spc="35">
                <a:latin typeface="Arial"/>
                <a:cs typeface="Arial"/>
              </a:rPr>
              <a:t>: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80">
                <a:latin typeface="Gulim"/>
                <a:cs typeface="Gulim"/>
              </a:rPr>
              <a:t>긍정</a:t>
            </a:r>
            <a:r>
              <a:rPr dirty="0" sz="1600" spc="-80">
                <a:latin typeface="Arial"/>
                <a:cs typeface="Arial"/>
              </a:rPr>
              <a:t>(True)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0631" y="374097"/>
            <a:ext cx="11277351" cy="5740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9363" y="6469131"/>
            <a:ext cx="10509433" cy="273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76147"/>
            <a:ext cx="1107376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053465" algn="l"/>
                <a:tab pos="5939790" algn="l"/>
                <a:tab pos="6235065" algn="l"/>
              </a:tabLst>
            </a:pPr>
            <a:r>
              <a:rPr dirty="0" sz="2500" spc="-150" b="0">
                <a:solidFill>
                  <a:srgbClr val="5E5E5E"/>
                </a:solidFill>
                <a:latin typeface="Gulim"/>
                <a:cs typeface="Gulim"/>
              </a:rPr>
              <a:t>결과	</a:t>
            </a:r>
            <a:r>
              <a:rPr dirty="0" sz="2500" spc="55" b="0">
                <a:solidFill>
                  <a:srgbClr val="5E5E5E"/>
                </a:solidFill>
                <a:latin typeface="Arial"/>
                <a:cs typeface="Arial"/>
              </a:rPr>
              <a:t>:	</a:t>
            </a:r>
            <a:r>
              <a:rPr dirty="0" sz="2500" spc="245" b="0">
                <a:solidFill>
                  <a:srgbClr val="5E5E5E"/>
                </a:solidFill>
                <a:latin typeface="Arial"/>
                <a:cs typeface="Arial"/>
              </a:rPr>
              <a:t>LOWS</a:t>
            </a:r>
            <a:r>
              <a:rPr dirty="0" sz="2500" spc="-36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305" b="0">
                <a:solidFill>
                  <a:srgbClr val="5E5E5E"/>
                </a:solidFill>
                <a:latin typeface="Arial"/>
                <a:cs typeface="Arial"/>
              </a:rPr>
              <a:t>TAR_EMOTION.CS</a:t>
            </a:r>
            <a:r>
              <a:rPr dirty="0" sz="2500" spc="-34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	</a:t>
            </a:r>
            <a:r>
              <a:rPr dirty="0" sz="2500" spc="254" b="0">
                <a:solidFill>
                  <a:srgbClr val="5E5E5E"/>
                </a:solidFill>
                <a:latin typeface="Arial"/>
                <a:cs typeface="Arial"/>
              </a:rPr>
              <a:t>/	</a:t>
            </a:r>
            <a:r>
              <a:rPr dirty="0" sz="2500" spc="250" b="0">
                <a:solidFill>
                  <a:srgbClr val="5E5E5E"/>
                </a:solidFill>
                <a:latin typeface="Arial"/>
                <a:cs typeface="Arial"/>
              </a:rPr>
              <a:t>HIGHS</a:t>
            </a:r>
            <a:r>
              <a:rPr dirty="0" sz="2500" spc="-38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305" b="0">
                <a:solidFill>
                  <a:srgbClr val="5E5E5E"/>
                </a:solidFill>
                <a:latin typeface="Arial"/>
                <a:cs typeface="Arial"/>
              </a:rPr>
              <a:t>TAR_EMOTION.CS</a:t>
            </a:r>
            <a:r>
              <a:rPr dirty="0" sz="2500" spc="-37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465" y="125834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051800" y="2454147"/>
            <a:ext cx="45478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코멘트 </a:t>
            </a:r>
            <a:r>
              <a:rPr dirty="0" sz="1600" spc="-35">
                <a:latin typeface="Arial"/>
                <a:cs typeface="Arial"/>
              </a:rPr>
              <a:t>1~10</a:t>
            </a:r>
            <a:r>
              <a:rPr dirty="0" sz="1600" spc="-35">
                <a:latin typeface="Gulim"/>
                <a:cs typeface="Gulim"/>
              </a:rPr>
              <a:t>까지 </a:t>
            </a:r>
            <a:r>
              <a:rPr dirty="0" sz="1600" spc="60">
                <a:latin typeface="Arial"/>
                <a:cs typeface="Arial"/>
              </a:rPr>
              <a:t>emotion </a:t>
            </a:r>
            <a:r>
              <a:rPr dirty="0" sz="1600" spc="-220">
                <a:latin typeface="Gulim"/>
                <a:cs typeface="Gulim"/>
              </a:rPr>
              <a:t>검출</a:t>
            </a:r>
            <a:r>
              <a:rPr dirty="0" sz="1600" spc="-250">
                <a:latin typeface="Gulim"/>
                <a:cs typeface="Gulim"/>
              </a:rPr>
              <a:t> </a:t>
            </a:r>
            <a:r>
              <a:rPr dirty="0" sz="1600" spc="-85">
                <a:latin typeface="Arial"/>
                <a:cs typeface="Arial"/>
              </a:rPr>
              <a:t>False(</a:t>
            </a:r>
            <a:r>
              <a:rPr dirty="0" sz="1600" spc="-85">
                <a:latin typeface="Gulim"/>
                <a:cs typeface="Gulim"/>
              </a:rPr>
              <a:t>부정</a:t>
            </a:r>
            <a:r>
              <a:rPr dirty="0" sz="1600" spc="-85">
                <a:latin typeface="Arial"/>
                <a:cs typeface="Arial"/>
              </a:rPr>
              <a:t>)True(</a:t>
            </a:r>
            <a:r>
              <a:rPr dirty="0" sz="1600" spc="-85">
                <a:latin typeface="Gulim"/>
                <a:cs typeface="Gulim"/>
              </a:rPr>
              <a:t>긍정</a:t>
            </a:r>
            <a:r>
              <a:rPr dirty="0" sz="1600" spc="-85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843802"/>
            <a:ext cx="7620000" cy="5344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53364" y="2822409"/>
            <a:ext cx="744220" cy="379730"/>
          </a:xfrm>
          <a:custGeom>
            <a:avLst/>
            <a:gdLst/>
            <a:ahLst/>
            <a:cxnLst/>
            <a:rect l="l" t="t" r="r" b="b"/>
            <a:pathLst>
              <a:path w="744220" h="379730">
                <a:moveTo>
                  <a:pt x="743941" y="0"/>
                </a:moveTo>
                <a:lnTo>
                  <a:pt x="16970" y="370721"/>
                </a:lnTo>
                <a:lnTo>
                  <a:pt x="0" y="379375"/>
                </a:lnTo>
              </a:path>
            </a:pathLst>
          </a:custGeom>
          <a:ln w="38099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20991" y="3118459"/>
            <a:ext cx="187960" cy="151130"/>
          </a:xfrm>
          <a:custGeom>
            <a:avLst/>
            <a:gdLst/>
            <a:ahLst/>
            <a:cxnLst/>
            <a:rect l="l" t="t" r="r" b="b"/>
            <a:pathLst>
              <a:path w="187959" h="151129">
                <a:moveTo>
                  <a:pt x="111263" y="0"/>
                </a:moveTo>
                <a:lnTo>
                  <a:pt x="0" y="150829"/>
                </a:lnTo>
                <a:lnTo>
                  <a:pt x="187421" y="149343"/>
                </a:lnTo>
                <a:lnTo>
                  <a:pt x="111263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2988" y="3139792"/>
            <a:ext cx="5692140" cy="259079"/>
          </a:xfrm>
          <a:custGeom>
            <a:avLst/>
            <a:gdLst/>
            <a:ahLst/>
            <a:cxnLst/>
            <a:rect l="l" t="t" r="r" b="b"/>
            <a:pathLst>
              <a:path w="5692140" h="259079">
                <a:moveTo>
                  <a:pt x="0" y="0"/>
                </a:moveTo>
                <a:lnTo>
                  <a:pt x="5691653" y="0"/>
                </a:lnTo>
                <a:lnTo>
                  <a:pt x="5691653" y="258992"/>
                </a:lnTo>
                <a:lnTo>
                  <a:pt x="0" y="2589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82388" y="3578043"/>
            <a:ext cx="7620000" cy="5383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8287384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4.</a:t>
            </a:r>
            <a:r>
              <a:rPr dirty="0" spc="-370"/>
              <a:t> </a:t>
            </a:r>
            <a:r>
              <a:rPr dirty="0" spc="95"/>
              <a:t>Emotion_Classification.py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204" b="0">
                <a:solidFill>
                  <a:srgbClr val="5E5E5E"/>
                </a:solidFill>
                <a:latin typeface="Arial"/>
                <a:cs typeface="Arial"/>
              </a:rPr>
              <a:t>NUMP </a:t>
            </a:r>
            <a:r>
              <a:rPr dirty="0" sz="1700" spc="-75" b="0">
                <a:solidFill>
                  <a:srgbClr val="5E5E5E"/>
                </a:solidFill>
                <a:latin typeface="Arial"/>
                <a:cs typeface="Arial"/>
              </a:rPr>
              <a:t>Y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700" spc="-15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14" b="0">
                <a:solidFill>
                  <a:srgbClr val="5E5E5E"/>
                </a:solidFill>
                <a:latin typeface="Arial"/>
                <a:cs typeface="Arial"/>
              </a:rPr>
              <a:t>M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ATPLOTLIB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9750" y="1440880"/>
            <a:ext cx="2273300" cy="400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29750" y="1440882"/>
            <a:ext cx="5821522" cy="8201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08715" y="2574710"/>
            <a:ext cx="3377873" cy="5152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8287384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4.</a:t>
            </a:r>
            <a:r>
              <a:rPr dirty="0" spc="-370"/>
              <a:t> </a:t>
            </a:r>
            <a:r>
              <a:rPr dirty="0" spc="95"/>
              <a:t>Emotion_Classification.py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204" b="0">
                <a:solidFill>
                  <a:srgbClr val="5E5E5E"/>
                </a:solidFill>
                <a:latin typeface="Arial"/>
                <a:cs typeface="Arial"/>
              </a:rPr>
              <a:t>NUMP </a:t>
            </a:r>
            <a:r>
              <a:rPr dirty="0" sz="1700" spc="-75" b="0">
                <a:solidFill>
                  <a:srgbClr val="5E5E5E"/>
                </a:solidFill>
                <a:latin typeface="Arial"/>
                <a:cs typeface="Arial"/>
              </a:rPr>
              <a:t>Y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700" spc="-15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14" b="0">
                <a:solidFill>
                  <a:srgbClr val="5E5E5E"/>
                </a:solidFill>
                <a:latin typeface="Arial"/>
                <a:cs typeface="Arial"/>
              </a:rPr>
              <a:t>M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ATPLOTLIB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9750" y="1356524"/>
            <a:ext cx="4278490" cy="183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473" y="3513934"/>
            <a:ext cx="4115482" cy="3143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6537" y="1356524"/>
            <a:ext cx="4403012" cy="1923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73311" y="1356526"/>
            <a:ext cx="3149638" cy="210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5229" y="7196911"/>
            <a:ext cx="5760991" cy="2035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54212" y="3580499"/>
            <a:ext cx="4079446" cy="29792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07337" y="3530560"/>
            <a:ext cx="3975221" cy="3036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43983" y="6805915"/>
            <a:ext cx="3955385" cy="2929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46200" y="4917947"/>
            <a:ext cx="672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5" b="1">
                <a:latin typeface="Lucida Sans"/>
                <a:cs typeface="Lucida Sans"/>
              </a:rPr>
              <a:t>18.93.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7492" y="4917947"/>
            <a:ext cx="6115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5" b="1">
                <a:latin typeface="Lucida Sans"/>
                <a:cs typeface="Lucida Sans"/>
              </a:rPr>
              <a:t>17.64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0400" y="4054347"/>
            <a:ext cx="4806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0" b="1">
                <a:latin typeface="Lucida Sans"/>
                <a:cs typeface="Lucida Sans"/>
              </a:rPr>
              <a:t>9.99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9600" y="4549647"/>
            <a:ext cx="4806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0" b="1">
                <a:latin typeface="Lucida Sans"/>
                <a:cs typeface="Lucida Sans"/>
              </a:rPr>
              <a:t>6.99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96500" y="4486147"/>
            <a:ext cx="681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" b="1">
                <a:latin typeface="Lucida Sans"/>
                <a:cs typeface="Lucida Sans"/>
              </a:rPr>
              <a:t>17433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11635" y="4486147"/>
            <a:ext cx="681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" b="1">
                <a:latin typeface="Lucida Sans"/>
                <a:cs typeface="Lucida Sans"/>
              </a:rPr>
              <a:t>21198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88300" y="8346947"/>
            <a:ext cx="26295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2315" algn="l"/>
                <a:tab pos="1471930" algn="l"/>
                <a:tab pos="2157095" algn="l"/>
              </a:tabLst>
            </a:pPr>
            <a:r>
              <a:rPr dirty="0" sz="1400" spc="20" b="1">
                <a:latin typeface="Lucida Sans"/>
                <a:cs typeface="Lucida Sans"/>
              </a:rPr>
              <a:t>2224.</a:t>
            </a:r>
            <a:r>
              <a:rPr dirty="0" sz="1400" spc="20" b="1">
                <a:latin typeface="Lucida Sans"/>
                <a:cs typeface="Lucida Sans"/>
              </a:rPr>
              <a:t>	</a:t>
            </a:r>
            <a:r>
              <a:rPr dirty="0" sz="1400" spc="20" b="1">
                <a:latin typeface="Lucida Sans"/>
                <a:cs typeface="Lucida Sans"/>
              </a:rPr>
              <a:t>2776.</a:t>
            </a:r>
            <a:r>
              <a:rPr dirty="0" sz="1400" spc="20" b="1">
                <a:latin typeface="Lucida Sans"/>
                <a:cs typeface="Lucida Sans"/>
              </a:rPr>
              <a:t>	</a:t>
            </a:r>
            <a:r>
              <a:rPr dirty="0" sz="1400" spc="20" b="1">
                <a:latin typeface="Lucida Sans"/>
                <a:cs typeface="Lucida Sans"/>
              </a:rPr>
              <a:t>3271.</a:t>
            </a:r>
            <a:r>
              <a:rPr dirty="0" sz="1400" spc="20" b="1">
                <a:latin typeface="Lucida Sans"/>
                <a:cs typeface="Lucida Sans"/>
              </a:rPr>
              <a:t>	</a:t>
            </a:r>
            <a:r>
              <a:rPr dirty="0" sz="1400" spc="10" b="1">
                <a:latin typeface="Lucida Sans"/>
                <a:cs typeface="Lucida Sans"/>
              </a:rPr>
              <a:t>1727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8300" y="3889247"/>
            <a:ext cx="13576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조회수 순위</a:t>
            </a:r>
            <a:r>
              <a:rPr dirty="0" sz="1600" spc="-114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평균</a:t>
            </a:r>
            <a:endParaRPr sz="1600">
              <a:latin typeface="Gulim"/>
              <a:cs typeface="Guli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8400" y="3228847"/>
            <a:ext cx="7797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별점</a:t>
            </a:r>
            <a:r>
              <a:rPr dirty="0" sz="1600" spc="-204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평균</a:t>
            </a:r>
            <a:endParaRPr sz="160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96500" y="3673347"/>
            <a:ext cx="19862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별점 평가한 사람 수</a:t>
            </a:r>
            <a:r>
              <a:rPr dirty="0" sz="1600" spc="60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평균</a:t>
            </a:r>
            <a:endParaRPr sz="1600">
              <a:latin typeface="Gulim"/>
              <a:cs typeface="Guli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35900" y="6429247"/>
            <a:ext cx="2664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별점 </a:t>
            </a:r>
            <a:r>
              <a:rPr dirty="0" sz="1600" spc="-145">
                <a:latin typeface="Gulim"/>
                <a:cs typeface="Gulim"/>
              </a:rPr>
              <a:t>낮은</a:t>
            </a:r>
            <a:r>
              <a:rPr dirty="0" sz="1600" spc="-145">
                <a:latin typeface="Arial"/>
                <a:cs typeface="Arial"/>
              </a:rPr>
              <a:t>/</a:t>
            </a:r>
            <a:r>
              <a:rPr dirty="0" sz="1600" spc="-145">
                <a:latin typeface="Gulim"/>
                <a:cs typeface="Gulim"/>
              </a:rPr>
              <a:t>높은 긍정</a:t>
            </a:r>
            <a:r>
              <a:rPr dirty="0" sz="1600" spc="-145">
                <a:latin typeface="Arial"/>
                <a:cs typeface="Arial"/>
              </a:rPr>
              <a:t>/</a:t>
            </a:r>
            <a:r>
              <a:rPr dirty="0" sz="1600" spc="-145">
                <a:latin typeface="Gulim"/>
                <a:cs typeface="Gulim"/>
              </a:rPr>
              <a:t>부정 </a:t>
            </a:r>
            <a:r>
              <a:rPr dirty="0" sz="1600" spc="-220">
                <a:latin typeface="Gulim"/>
                <a:cs typeface="Gulim"/>
              </a:rPr>
              <a:t>웹툰</a:t>
            </a:r>
            <a:r>
              <a:rPr dirty="0" sz="1600" spc="-90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수</a:t>
            </a:r>
            <a:endParaRPr sz="1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625347"/>
            <a:ext cx="125672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1515" algn="l"/>
              </a:tabLst>
            </a:pPr>
            <a:r>
              <a:rPr dirty="0" sz="2200" spc="-135">
                <a:solidFill>
                  <a:srgbClr val="5E5E5E"/>
                </a:solidFill>
                <a:latin typeface="Gulim"/>
                <a:cs typeface="Gulim"/>
              </a:rPr>
              <a:t>결과	</a:t>
            </a:r>
            <a:r>
              <a:rPr dirty="0" sz="2200" spc="45">
                <a:solidFill>
                  <a:srgbClr val="5E5E5E"/>
                </a:solidFill>
                <a:latin typeface="Arial"/>
                <a:cs typeface="Arial"/>
              </a:rPr>
              <a:t>:</a:t>
            </a:r>
            <a:r>
              <a:rPr dirty="0" sz="2200" spc="2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45">
                <a:solidFill>
                  <a:srgbClr val="5E5E5E"/>
                </a:solidFill>
                <a:latin typeface="Arial"/>
                <a:cs typeface="Arial"/>
              </a:rPr>
              <a:t>LOW_C</a:t>
            </a:r>
            <a:r>
              <a:rPr dirty="0" sz="1300" spc="-18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55">
                <a:solidFill>
                  <a:srgbClr val="5E5E5E"/>
                </a:solidFill>
                <a:latin typeface="Arial"/>
                <a:cs typeface="Arial"/>
              </a:rPr>
              <a:t>OMMENT_TRUE.CS</a:t>
            </a:r>
            <a:r>
              <a:rPr dirty="0" sz="1300" spc="-17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dirty="0" sz="1300" spc="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3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300" spc="36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45">
                <a:solidFill>
                  <a:srgbClr val="5E5E5E"/>
                </a:solidFill>
                <a:latin typeface="Arial"/>
                <a:cs typeface="Arial"/>
              </a:rPr>
              <a:t>LOW_C</a:t>
            </a:r>
            <a:r>
              <a:rPr dirty="0" sz="1300" spc="-18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55">
                <a:solidFill>
                  <a:srgbClr val="5E5E5E"/>
                </a:solidFill>
                <a:latin typeface="Arial"/>
                <a:cs typeface="Arial"/>
              </a:rPr>
              <a:t>OMMENT_FALSE.CS</a:t>
            </a:r>
            <a:r>
              <a:rPr dirty="0" sz="1300" spc="-17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dirty="0" sz="1300" spc="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3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300" spc="36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45">
                <a:solidFill>
                  <a:srgbClr val="5E5E5E"/>
                </a:solidFill>
                <a:latin typeface="Arial"/>
                <a:cs typeface="Arial"/>
              </a:rPr>
              <a:t>HIGH_C</a:t>
            </a:r>
            <a:r>
              <a:rPr dirty="0" sz="1300" spc="-18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55">
                <a:solidFill>
                  <a:srgbClr val="5E5E5E"/>
                </a:solidFill>
                <a:latin typeface="Arial"/>
                <a:cs typeface="Arial"/>
              </a:rPr>
              <a:t>OMMENT_TRUE.CS</a:t>
            </a:r>
            <a:r>
              <a:rPr dirty="0" sz="1300" spc="-18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5E5E5E"/>
                </a:solidFill>
                <a:latin typeface="Arial"/>
                <a:cs typeface="Arial"/>
              </a:rPr>
              <a:t>V</a:t>
            </a:r>
            <a:r>
              <a:rPr dirty="0" sz="1300" spc="1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3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300" spc="36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45">
                <a:solidFill>
                  <a:srgbClr val="5E5E5E"/>
                </a:solidFill>
                <a:latin typeface="Arial"/>
                <a:cs typeface="Arial"/>
              </a:rPr>
              <a:t>HIGH_C</a:t>
            </a:r>
            <a:r>
              <a:rPr dirty="0" sz="1300" spc="-18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155">
                <a:solidFill>
                  <a:srgbClr val="5E5E5E"/>
                </a:solidFill>
                <a:latin typeface="Arial"/>
                <a:cs typeface="Arial"/>
              </a:rPr>
              <a:t>OMMENT_FALSE.CS</a:t>
            </a:r>
            <a:r>
              <a:rPr dirty="0" sz="1300" spc="-18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5E5E5E"/>
                </a:solidFill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6836" y="1157527"/>
            <a:ext cx="12586335" cy="0"/>
          </a:xfrm>
          <a:custGeom>
            <a:avLst/>
            <a:gdLst/>
            <a:ahLst/>
            <a:cxnLst/>
            <a:rect l="l" t="t" r="r" b="b"/>
            <a:pathLst>
              <a:path w="12586335" h="0">
                <a:moveTo>
                  <a:pt x="0" y="0"/>
                </a:moveTo>
                <a:lnTo>
                  <a:pt x="1258593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2607" y="1278790"/>
            <a:ext cx="10717554" cy="8152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9652635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5.</a:t>
            </a:r>
            <a:r>
              <a:rPr dirty="0" spc="-385"/>
              <a:t> </a:t>
            </a:r>
            <a:r>
              <a:rPr dirty="0" spc="75"/>
              <a:t>Make_WordCloud.py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90" b="0">
                <a:solidFill>
                  <a:srgbClr val="5E5E5E"/>
                </a:solidFill>
                <a:latin typeface="Arial"/>
                <a:cs typeface="Arial"/>
              </a:rPr>
              <a:t>KONLP </a:t>
            </a:r>
            <a:r>
              <a:rPr dirty="0" sz="1700" spc="-75" b="0">
                <a:solidFill>
                  <a:srgbClr val="5E5E5E"/>
                </a:solidFill>
                <a:latin typeface="Arial"/>
                <a:cs typeface="Arial"/>
              </a:rPr>
              <a:t>Y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95" b="0">
                <a:solidFill>
                  <a:srgbClr val="5E5E5E"/>
                </a:solidFill>
                <a:latin typeface="Arial"/>
                <a:cs typeface="Arial"/>
              </a:rPr>
              <a:t>PIL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204" b="0">
                <a:solidFill>
                  <a:srgbClr val="5E5E5E"/>
                </a:solidFill>
                <a:latin typeface="Arial"/>
                <a:cs typeface="Arial"/>
              </a:rPr>
              <a:t>NUMP </a:t>
            </a:r>
            <a:r>
              <a:rPr dirty="0" sz="1700" spc="-75" b="0">
                <a:solidFill>
                  <a:srgbClr val="5E5E5E"/>
                </a:solidFill>
                <a:latin typeface="Arial"/>
                <a:cs typeface="Arial"/>
              </a:rPr>
              <a:t>Y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75" b="0">
                <a:solidFill>
                  <a:srgbClr val="5E5E5E"/>
                </a:solidFill>
                <a:latin typeface="Arial"/>
                <a:cs typeface="Arial"/>
              </a:rPr>
              <a:t>W </a:t>
            </a: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ORDCLOUD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14" b="0">
                <a:solidFill>
                  <a:srgbClr val="5E5E5E"/>
                </a:solidFill>
                <a:latin typeface="Arial"/>
                <a:cs typeface="Arial"/>
              </a:rPr>
              <a:t>M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ATPLOTLIB /</a:t>
            </a:r>
            <a:r>
              <a:rPr dirty="0" sz="1700" spc="73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321537"/>
            <a:ext cx="6915399" cy="5341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11169" y="1321536"/>
            <a:ext cx="6391598" cy="4970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0345" y="7363998"/>
            <a:ext cx="11806335" cy="106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7573" y="2048861"/>
            <a:ext cx="0" cy="5144770"/>
          </a:xfrm>
          <a:custGeom>
            <a:avLst/>
            <a:gdLst/>
            <a:ahLst/>
            <a:cxnLst/>
            <a:rect l="l" t="t" r="r" b="b"/>
            <a:pathLst>
              <a:path w="0" h="5144770">
                <a:moveTo>
                  <a:pt x="0" y="0"/>
                </a:moveTo>
                <a:lnTo>
                  <a:pt x="0" y="5144237"/>
                </a:lnTo>
              </a:path>
            </a:pathLst>
          </a:custGeom>
          <a:ln w="38100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3753" y="717404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54200" y="7178547"/>
            <a:ext cx="10706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10">
                <a:latin typeface="Arial"/>
                <a:cs typeface="Arial"/>
              </a:rPr>
              <a:t>csv</a:t>
            </a:r>
            <a:r>
              <a:rPr dirty="0" sz="1600" spc="-110">
                <a:latin typeface="Gulim"/>
                <a:cs typeface="Gulim"/>
              </a:rPr>
              <a:t>파일</a:t>
            </a:r>
            <a:r>
              <a:rPr dirty="0" sz="1600" spc="-204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경로</a:t>
            </a:r>
            <a:endParaRPr sz="160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8600" y="7178547"/>
            <a:ext cx="20510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30">
                <a:latin typeface="Arial"/>
                <a:cs typeface="Arial"/>
              </a:rPr>
              <a:t>csv</a:t>
            </a:r>
            <a:r>
              <a:rPr dirty="0" sz="1600" spc="-130">
                <a:latin typeface="Gulim"/>
                <a:cs typeface="Gulim"/>
              </a:rPr>
              <a:t>파일의 </a:t>
            </a:r>
            <a:r>
              <a:rPr dirty="0" sz="1600" spc="35">
                <a:latin typeface="Arial"/>
                <a:cs typeface="Arial"/>
              </a:rPr>
              <a:t>string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170">
                <a:latin typeface="Gulim"/>
                <a:cs typeface="Gulim"/>
              </a:rPr>
              <a:t>열이름</a:t>
            </a:r>
            <a:r>
              <a:rPr dirty="0" sz="1600" spc="-17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71995" y="7178547"/>
            <a:ext cx="15303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저장될 </a:t>
            </a:r>
            <a:r>
              <a:rPr dirty="0" sz="1600" spc="60">
                <a:latin typeface="Arial"/>
                <a:cs typeface="Arial"/>
              </a:rPr>
              <a:t>cloud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20">
                <a:latin typeface="Gulim"/>
                <a:cs typeface="Gulim"/>
              </a:rPr>
              <a:t>이름</a:t>
            </a:r>
            <a:endParaRPr sz="1600">
              <a:latin typeface="Gulim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1000" y="7178547"/>
            <a:ext cx="954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0">
                <a:latin typeface="Arial"/>
                <a:cs typeface="Arial"/>
              </a:rPr>
              <a:t>cloud</a:t>
            </a:r>
            <a:r>
              <a:rPr dirty="0" sz="1600" spc="-220">
                <a:latin typeface="Gulim"/>
                <a:cs typeface="Gulim"/>
              </a:rPr>
              <a:t>색상</a:t>
            </a:r>
            <a:r>
              <a:rPr dirty="0" sz="1600" spc="-3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98531" y="7178547"/>
            <a:ext cx="9017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0">
                <a:latin typeface="Arial"/>
                <a:cs typeface="Arial"/>
              </a:rPr>
              <a:t>cloud</a:t>
            </a:r>
            <a:r>
              <a:rPr dirty="0" sz="1600" spc="-220">
                <a:latin typeface="Gulim"/>
                <a:cs typeface="Gulim"/>
              </a:rPr>
              <a:t>크기</a:t>
            </a:r>
            <a:endParaRPr sz="1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650747"/>
            <a:ext cx="6699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0">
                <a:solidFill>
                  <a:srgbClr val="5E5E5E"/>
                </a:solidFill>
                <a:latin typeface="Gulim"/>
                <a:cs typeface="Gulim"/>
              </a:rPr>
              <a:t>결과</a:t>
            </a:r>
            <a:r>
              <a:rPr dirty="0" sz="2500" spc="-459">
                <a:solidFill>
                  <a:srgbClr val="5E5E5E"/>
                </a:solidFill>
                <a:latin typeface="Gulim"/>
                <a:cs typeface="Gulim"/>
              </a:rPr>
              <a:t> </a:t>
            </a:r>
            <a:endParaRPr sz="25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465" y="122024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2834" y="2101148"/>
            <a:ext cx="9226104" cy="5675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93547"/>
            <a:ext cx="82975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555115" algn="l"/>
                <a:tab pos="2649220" algn="l"/>
                <a:tab pos="4878070" algn="l"/>
                <a:tab pos="5645785" algn="l"/>
                <a:tab pos="6979284" algn="l"/>
              </a:tabLst>
            </a:pPr>
            <a:r>
              <a:rPr dirty="0" sz="2500" spc="-150">
                <a:solidFill>
                  <a:srgbClr val="5E5E5E"/>
                </a:solidFill>
                <a:latin typeface="Gulim"/>
                <a:cs typeface="Gulim"/>
              </a:rPr>
              <a:t>별점	</a:t>
            </a:r>
            <a:r>
              <a:rPr dirty="0" sz="2500" spc="-150" b="1">
                <a:solidFill>
                  <a:srgbClr val="99120A"/>
                </a:solidFill>
                <a:latin typeface="Malgun Gothic"/>
                <a:cs typeface="Malgun Gothic"/>
              </a:rPr>
              <a:t>낮은	</a:t>
            </a:r>
            <a:r>
              <a:rPr dirty="0" sz="2500" spc="-90">
                <a:solidFill>
                  <a:srgbClr val="5E5E5E"/>
                </a:solidFill>
                <a:latin typeface="Gulim"/>
                <a:cs typeface="Gulim"/>
              </a:rPr>
              <a:t>웹툰중	긍정적</a:t>
            </a:r>
            <a:r>
              <a:rPr dirty="0" sz="2500" spc="-459">
                <a:solidFill>
                  <a:srgbClr val="5E5E5E"/>
                </a:solidFill>
                <a:latin typeface="Gulim"/>
                <a:cs typeface="Gulim"/>
              </a:rPr>
              <a:t> </a:t>
            </a:r>
            <a:r>
              <a:rPr dirty="0" sz="2500" spc="254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2500" spc="-31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90">
                <a:solidFill>
                  <a:srgbClr val="5E5E5E"/>
                </a:solidFill>
                <a:latin typeface="Gulim"/>
                <a:cs typeface="Gulim"/>
              </a:rPr>
              <a:t>부정적	</a:t>
            </a:r>
            <a:r>
              <a:rPr dirty="0" sz="2500" spc="-150">
                <a:solidFill>
                  <a:srgbClr val="5E5E5E"/>
                </a:solidFill>
                <a:latin typeface="Gulim"/>
                <a:cs typeface="Gulim"/>
              </a:rPr>
              <a:t>댓글	</a:t>
            </a:r>
            <a:r>
              <a:rPr dirty="0" sz="2500" spc="315">
                <a:solidFill>
                  <a:srgbClr val="5E5E5E"/>
                </a:solidFill>
                <a:latin typeface="Arial"/>
                <a:cs typeface="Arial"/>
              </a:rPr>
              <a:t>WO</a:t>
            </a:r>
            <a:r>
              <a:rPr dirty="0" sz="2500" spc="-32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275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dirty="0" sz="2500" spc="-32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dirty="0" sz="2500" spc="-4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80">
                <a:solidFill>
                  <a:srgbClr val="5E5E5E"/>
                </a:solidFill>
                <a:latin typeface="Arial"/>
                <a:cs typeface="Arial"/>
              </a:rPr>
              <a:t>LO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30">
                <a:solidFill>
                  <a:srgbClr val="5E5E5E"/>
                </a:solidFill>
                <a:latin typeface="Arial"/>
                <a:cs typeface="Arial"/>
              </a:rPr>
              <a:t>U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5E5E5E"/>
                </a:solidFill>
                <a:latin typeface="Arial"/>
                <a:cs typeface="Arial"/>
              </a:rPr>
              <a:t>D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8922" y="77481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98650" y="2268473"/>
            <a:ext cx="5461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0828" y="4564808"/>
            <a:ext cx="2908300" cy="273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937500" y="7661147"/>
            <a:ext cx="130556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25" b="1">
                <a:latin typeface="Lucida Sans"/>
                <a:cs typeface="Lucida Sans"/>
              </a:rPr>
              <a:t>3271</a:t>
            </a:r>
            <a:endParaRPr sz="3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0" y="7661147"/>
            <a:ext cx="13385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5" b="1">
                <a:latin typeface="Lucida Sans"/>
                <a:cs typeface="Lucida Sans"/>
              </a:rPr>
              <a:t>1727</a:t>
            </a:r>
            <a:endParaRPr sz="4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500" y="3762247"/>
            <a:ext cx="101409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5" b="1">
                <a:latin typeface="Malgun Gothic"/>
                <a:cs typeface="Malgun Gothic"/>
              </a:rPr>
              <a:t>긍정적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0500" y="1717547"/>
            <a:ext cx="101409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5" b="1">
                <a:latin typeface="Malgun Gothic"/>
                <a:cs typeface="Malgun Gothic"/>
              </a:rPr>
              <a:t>부정적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42747"/>
            <a:ext cx="85515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555115" algn="l"/>
                <a:tab pos="2649220" algn="l"/>
                <a:tab pos="3742690" algn="l"/>
                <a:tab pos="4037965" algn="l"/>
                <a:tab pos="5132070" algn="l"/>
                <a:tab pos="5899785" algn="l"/>
                <a:tab pos="7233284" algn="l"/>
              </a:tabLst>
            </a:pPr>
            <a:r>
              <a:rPr dirty="0" sz="2500" spc="-150">
                <a:solidFill>
                  <a:srgbClr val="5E5E5E"/>
                </a:solidFill>
                <a:latin typeface="Gulim"/>
                <a:cs typeface="Gulim"/>
              </a:rPr>
              <a:t>별점	</a:t>
            </a:r>
            <a:r>
              <a:rPr dirty="0" sz="2500" spc="-150" b="1">
                <a:solidFill>
                  <a:srgbClr val="99120A"/>
                </a:solidFill>
                <a:latin typeface="Malgun Gothic"/>
                <a:cs typeface="Malgun Gothic"/>
              </a:rPr>
              <a:t>높은	</a:t>
            </a:r>
            <a:r>
              <a:rPr dirty="0" sz="2500" spc="-90">
                <a:solidFill>
                  <a:srgbClr val="5E5E5E"/>
                </a:solidFill>
                <a:latin typeface="Gulim"/>
                <a:cs typeface="Gulim"/>
              </a:rPr>
              <a:t>웹툰중	긍정적	</a:t>
            </a:r>
            <a:r>
              <a:rPr dirty="0" sz="2500" spc="254">
                <a:solidFill>
                  <a:srgbClr val="5E5E5E"/>
                </a:solidFill>
                <a:latin typeface="Arial"/>
                <a:cs typeface="Arial"/>
              </a:rPr>
              <a:t>/	</a:t>
            </a:r>
            <a:r>
              <a:rPr dirty="0" sz="2500" spc="-90">
                <a:solidFill>
                  <a:srgbClr val="5E5E5E"/>
                </a:solidFill>
                <a:latin typeface="Gulim"/>
                <a:cs typeface="Gulim"/>
              </a:rPr>
              <a:t>부정적	</a:t>
            </a:r>
            <a:r>
              <a:rPr dirty="0" sz="2500" spc="-150">
                <a:solidFill>
                  <a:srgbClr val="5E5E5E"/>
                </a:solidFill>
                <a:latin typeface="Gulim"/>
                <a:cs typeface="Gulim"/>
              </a:rPr>
              <a:t>댓글	</a:t>
            </a:r>
            <a:r>
              <a:rPr dirty="0" sz="2500" spc="315">
                <a:solidFill>
                  <a:srgbClr val="5E5E5E"/>
                </a:solidFill>
                <a:latin typeface="Arial"/>
                <a:cs typeface="Arial"/>
              </a:rPr>
              <a:t>WO</a:t>
            </a:r>
            <a:r>
              <a:rPr dirty="0" sz="2500" spc="-32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275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dirty="0" sz="2500" spc="-32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dirty="0" sz="2500" spc="-4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80">
                <a:solidFill>
                  <a:srgbClr val="5E5E5E"/>
                </a:solidFill>
                <a:latin typeface="Arial"/>
                <a:cs typeface="Arial"/>
              </a:rPr>
              <a:t>LO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30">
                <a:solidFill>
                  <a:srgbClr val="5E5E5E"/>
                </a:solidFill>
                <a:latin typeface="Arial"/>
                <a:cs typeface="Arial"/>
              </a:rPr>
              <a:t>U</a:t>
            </a:r>
            <a:r>
              <a:rPr dirty="0" sz="2500" spc="-34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5E5E5E"/>
                </a:solidFill>
                <a:latin typeface="Arial"/>
                <a:cs typeface="Arial"/>
              </a:rPr>
              <a:t>D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8922" y="72479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15155" y="3119373"/>
            <a:ext cx="3683000" cy="351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3403" y="2365650"/>
            <a:ext cx="46736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62300" y="7051547"/>
            <a:ext cx="13385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5" b="1">
                <a:latin typeface="Lucida Sans"/>
                <a:cs typeface="Lucida Sans"/>
              </a:rPr>
              <a:t>2776</a:t>
            </a:r>
            <a:endParaRPr sz="40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1000" y="7051547"/>
            <a:ext cx="13385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5" b="1">
                <a:latin typeface="Lucida Sans"/>
                <a:cs typeface="Lucida Sans"/>
              </a:rPr>
              <a:t>2224</a:t>
            </a:r>
            <a:endParaRPr sz="4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62300" y="1908047"/>
            <a:ext cx="101409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5" b="1">
                <a:latin typeface="Malgun Gothic"/>
                <a:cs typeface="Malgun Gothic"/>
              </a:rPr>
              <a:t>긍정적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0" y="2581147"/>
            <a:ext cx="101409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05" b="1">
                <a:latin typeface="Malgun Gothic"/>
                <a:cs typeface="Malgun Gothic"/>
              </a:rPr>
              <a:t>부정적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900" y="650747"/>
            <a:ext cx="98107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640">
                <a:solidFill>
                  <a:srgbClr val="246794"/>
                </a:solidFill>
                <a:latin typeface="Gulim"/>
                <a:cs typeface="Gulim"/>
              </a:rPr>
              <a:t>목차</a:t>
            </a:r>
            <a:endParaRPr sz="4400">
              <a:latin typeface="Gulim"/>
              <a:cs typeface="Guli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7566" y="1489772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6300" y="2352547"/>
            <a:ext cx="36175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20" b="1">
                <a:latin typeface="Lucida Sans"/>
                <a:cs typeface="Lucida Sans"/>
              </a:rPr>
              <a:t>1.</a:t>
            </a:r>
            <a:r>
              <a:rPr dirty="0" sz="4000" spc="-470" b="1">
                <a:latin typeface="Lucida Sans"/>
                <a:cs typeface="Lucida Sans"/>
              </a:rPr>
              <a:t> </a:t>
            </a:r>
            <a:r>
              <a:rPr dirty="0" sz="4000" spc="-65" b="1">
                <a:latin typeface="Lucida Sans"/>
                <a:cs typeface="Lucida Sans"/>
              </a:rPr>
              <a:t>Crawling.py</a:t>
            </a:r>
            <a:endParaRPr sz="4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3406647"/>
            <a:ext cx="6990080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65020" indent="-592455">
              <a:lnSpc>
                <a:spcPct val="100000"/>
              </a:lnSpc>
              <a:spcBef>
                <a:spcPts val="100"/>
              </a:spcBef>
              <a:buClr>
                <a:srgbClr val="246794"/>
              </a:buClr>
              <a:buFont typeface="Lucida Sans"/>
              <a:buAutoNum type="arabicPeriod" startAt="2"/>
              <a:tabLst>
                <a:tab pos="2065655" algn="l"/>
              </a:tabLst>
            </a:pPr>
            <a:r>
              <a:rPr dirty="0" sz="4000" spc="-110" b="1">
                <a:solidFill>
                  <a:srgbClr val="246794"/>
                </a:solidFill>
                <a:latin typeface="Lucida Sans"/>
                <a:cs typeface="Lucida Sans"/>
              </a:rPr>
              <a:t>P</a:t>
            </a:r>
            <a:r>
              <a:rPr dirty="0" sz="4000" spc="-110" b="1">
                <a:solidFill>
                  <a:srgbClr val="246794"/>
                </a:solidFill>
                <a:latin typeface="Lucida Sans"/>
                <a:cs typeface="Lucida Sans"/>
              </a:rPr>
              <a:t>reprocess.py</a:t>
            </a:r>
            <a:endParaRPr sz="4000">
              <a:latin typeface="Lucida Sans"/>
              <a:cs typeface="Lucida Sans"/>
            </a:endParaRPr>
          </a:p>
          <a:p>
            <a:pPr marL="1430020" indent="-592455">
              <a:lnSpc>
                <a:spcPct val="100000"/>
              </a:lnSpc>
              <a:spcBef>
                <a:spcPts val="3500"/>
              </a:spcBef>
              <a:buClr>
                <a:srgbClr val="246794"/>
              </a:buClr>
              <a:buFont typeface="Lucida Sans"/>
              <a:buAutoNum type="arabicPeriod" startAt="2"/>
              <a:tabLst>
                <a:tab pos="1430655" algn="l"/>
              </a:tabLst>
            </a:pPr>
            <a:r>
              <a:rPr dirty="0" sz="4000" spc="-55" b="1">
                <a:solidFill>
                  <a:srgbClr val="246794"/>
                </a:solidFill>
                <a:latin typeface="Lucida Sans"/>
                <a:cs typeface="Lucida Sans"/>
              </a:rPr>
              <a:t>Detect_Emotion.py</a:t>
            </a:r>
            <a:endParaRPr sz="4000">
              <a:latin typeface="Lucida Sans"/>
              <a:cs typeface="Lucida Sans"/>
            </a:endParaRPr>
          </a:p>
          <a:p>
            <a:pPr marL="604520" indent="-592455">
              <a:lnSpc>
                <a:spcPct val="100000"/>
              </a:lnSpc>
              <a:spcBef>
                <a:spcPts val="3500"/>
              </a:spcBef>
              <a:buClr>
                <a:srgbClr val="246794"/>
              </a:buClr>
              <a:buFont typeface="Lucida Sans"/>
              <a:buAutoNum type="arabicPeriod" startAt="2"/>
              <a:tabLst>
                <a:tab pos="605155" algn="l"/>
              </a:tabLst>
            </a:pPr>
            <a:r>
              <a:rPr dirty="0" sz="4000" spc="-125" b="1">
                <a:solidFill>
                  <a:srgbClr val="246794"/>
                </a:solidFill>
                <a:latin typeface="Lucida Sans"/>
                <a:cs typeface="Lucida Sans"/>
              </a:rPr>
              <a:t>Emotion_Classific</a:t>
            </a:r>
            <a:r>
              <a:rPr dirty="0" sz="4000" spc="-180" b="1">
                <a:solidFill>
                  <a:srgbClr val="246794"/>
                </a:solidFill>
                <a:latin typeface="Lucida Sans"/>
                <a:cs typeface="Lucida Sans"/>
              </a:rPr>
              <a:t>a</a:t>
            </a:r>
            <a:r>
              <a:rPr dirty="0" sz="4000" spc="-45" b="1">
                <a:solidFill>
                  <a:srgbClr val="246794"/>
                </a:solidFill>
                <a:latin typeface="Lucida Sans"/>
                <a:cs typeface="Lucida Sans"/>
              </a:rPr>
              <a:t>tion.py</a:t>
            </a:r>
            <a:endParaRPr sz="4000">
              <a:latin typeface="Lucida Sans"/>
              <a:cs typeface="Lucida Sans"/>
            </a:endParaRPr>
          </a:p>
          <a:p>
            <a:pPr marL="1188720" indent="-592455">
              <a:lnSpc>
                <a:spcPct val="100000"/>
              </a:lnSpc>
              <a:spcBef>
                <a:spcPts val="3500"/>
              </a:spcBef>
              <a:buClr>
                <a:srgbClr val="246794"/>
              </a:buClr>
              <a:buFont typeface="Lucida Sans"/>
              <a:buAutoNum type="arabicPeriod" startAt="2"/>
              <a:tabLst>
                <a:tab pos="1189355" algn="l"/>
              </a:tabLst>
            </a:pPr>
            <a:r>
              <a:rPr dirty="0" sz="4000" spc="-25" b="1">
                <a:solidFill>
                  <a:srgbClr val="246794"/>
                </a:solidFill>
                <a:latin typeface="Lucida Sans"/>
                <a:cs typeface="Lucida Sans"/>
              </a:rPr>
              <a:t>Ma</a:t>
            </a:r>
            <a:r>
              <a:rPr dirty="0" sz="4000" spc="-25" b="1">
                <a:solidFill>
                  <a:srgbClr val="246794"/>
                </a:solidFill>
                <a:latin typeface="Lucida Sans"/>
                <a:cs typeface="Lucida Sans"/>
              </a:rPr>
              <a:t>ke_WordCloud.py</a:t>
            </a:r>
            <a:endParaRPr sz="4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50" y="1515729"/>
            <a:ext cx="5698320" cy="532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814" y="2176451"/>
            <a:ext cx="3553884" cy="701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436" y="3016368"/>
            <a:ext cx="5434286" cy="532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34" y="3671173"/>
            <a:ext cx="5644894" cy="4844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0550" y="8599884"/>
            <a:ext cx="5723368" cy="693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31119" y="1539818"/>
            <a:ext cx="5448173" cy="3281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31119" y="5033291"/>
            <a:ext cx="5723368" cy="2211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79627" y="7357009"/>
            <a:ext cx="2895951" cy="8488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38528" y="8317735"/>
            <a:ext cx="5701141" cy="448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31800" y="19632"/>
            <a:ext cx="7562850" cy="1055370"/>
          </a:xfrm>
          <a:prstGeom prst="rect"/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pc="210"/>
              <a:t>1.</a:t>
            </a:r>
            <a:r>
              <a:rPr dirty="0" spc="-385"/>
              <a:t> </a:t>
            </a:r>
            <a:r>
              <a:rPr dirty="0" spc="95"/>
              <a:t>Crawling.py</a:t>
            </a: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40" b="0">
                <a:solidFill>
                  <a:srgbClr val="5E5E5E"/>
                </a:solidFill>
                <a:latin typeface="Arial"/>
                <a:cs typeface="Arial"/>
              </a:rPr>
              <a:t>BEA </a:t>
            </a:r>
            <a:r>
              <a:rPr dirty="0" sz="1700" spc="180" b="0">
                <a:solidFill>
                  <a:srgbClr val="5E5E5E"/>
                </a:solidFill>
                <a:latin typeface="Arial"/>
                <a:cs typeface="Arial"/>
              </a:rPr>
              <a:t>UTIFULSOUP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30" b="0">
                <a:solidFill>
                  <a:srgbClr val="5E5E5E"/>
                </a:solidFill>
                <a:latin typeface="Arial"/>
                <a:cs typeface="Arial"/>
              </a:rPr>
              <a:t>REQUES </a:t>
            </a:r>
            <a:r>
              <a:rPr dirty="0" sz="1700" spc="5" b="0">
                <a:solidFill>
                  <a:srgbClr val="5E5E5E"/>
                </a:solidFill>
                <a:latin typeface="Arial"/>
                <a:cs typeface="Arial"/>
              </a:rPr>
              <a:t>TS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 </a:t>
            </a:r>
            <a:r>
              <a:rPr dirty="0" sz="1700" spc="170" b="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700" spc="38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95" b="0">
                <a:solidFill>
                  <a:srgbClr val="5E5E5E"/>
                </a:solidFill>
                <a:latin typeface="Arial"/>
                <a:cs typeface="Arial"/>
              </a:rPr>
              <a:t>JSON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0550" y="1236777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76147"/>
            <a:ext cx="529272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049655" algn="l"/>
              </a:tabLst>
            </a:pPr>
            <a:r>
              <a:rPr dirty="0" sz="2500" spc="-150" b="0">
                <a:solidFill>
                  <a:srgbClr val="5E5E5E"/>
                </a:solidFill>
                <a:latin typeface="Gulim"/>
                <a:cs typeface="Gulim"/>
              </a:rPr>
              <a:t>결과	</a:t>
            </a:r>
            <a:r>
              <a:rPr dirty="0" sz="2500" spc="55" b="0">
                <a:solidFill>
                  <a:srgbClr val="5E5E5E"/>
                </a:solidFill>
                <a:latin typeface="Arial"/>
                <a:cs typeface="Arial"/>
              </a:rPr>
              <a:t>:	</a:t>
            </a:r>
            <a:r>
              <a:rPr dirty="0" sz="2500" spc="330" b="0">
                <a:solidFill>
                  <a:srgbClr val="5E5E5E"/>
                </a:solidFill>
                <a:latin typeface="Arial"/>
                <a:cs typeface="Arial"/>
              </a:rPr>
              <a:t>WEEBTOON_INF</a:t>
            </a:r>
            <a:r>
              <a:rPr dirty="0" sz="2500" spc="-34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210" b="0">
                <a:solidFill>
                  <a:srgbClr val="5E5E5E"/>
                </a:solidFill>
                <a:latin typeface="Arial"/>
                <a:cs typeface="Arial"/>
              </a:rPr>
              <a:t>O.CS</a:t>
            </a:r>
            <a:r>
              <a:rPr dirty="0" sz="2500" spc="-36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465" y="125834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63288" y="1619519"/>
            <a:ext cx="4805262" cy="7478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68551" y="1619519"/>
            <a:ext cx="4733837" cy="7446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72128" y="3299202"/>
            <a:ext cx="3791585" cy="339725"/>
          </a:xfrm>
          <a:custGeom>
            <a:avLst/>
            <a:gdLst/>
            <a:ahLst/>
            <a:cxnLst/>
            <a:rect l="l" t="t" r="r" b="b"/>
            <a:pathLst>
              <a:path w="3791584" h="339725">
                <a:moveTo>
                  <a:pt x="0" y="0"/>
                </a:moveTo>
                <a:lnTo>
                  <a:pt x="3791369" y="0"/>
                </a:lnTo>
                <a:lnTo>
                  <a:pt x="3791369" y="339557"/>
                </a:lnTo>
                <a:lnTo>
                  <a:pt x="0" y="33955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9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39562" y="3311963"/>
            <a:ext cx="904875" cy="138430"/>
          </a:xfrm>
          <a:custGeom>
            <a:avLst/>
            <a:gdLst/>
            <a:ahLst/>
            <a:cxnLst/>
            <a:rect l="l" t="t" r="r" b="b"/>
            <a:pathLst>
              <a:path w="904875" h="138429">
                <a:moveTo>
                  <a:pt x="904390" y="138185"/>
                </a:moveTo>
                <a:lnTo>
                  <a:pt x="18831" y="2877"/>
                </a:lnTo>
                <a:lnTo>
                  <a:pt x="0" y="0"/>
                </a:lnTo>
              </a:path>
            </a:pathLst>
          </a:custGeom>
          <a:ln w="38100">
            <a:solidFill>
              <a:srgbClr val="C13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92677" y="3231982"/>
            <a:ext cx="178435" cy="165735"/>
          </a:xfrm>
          <a:custGeom>
            <a:avLst/>
            <a:gdLst/>
            <a:ahLst/>
            <a:cxnLst/>
            <a:rect l="l" t="t" r="r" b="b"/>
            <a:pathLst>
              <a:path w="178435" h="165735">
                <a:moveTo>
                  <a:pt x="178377" y="0"/>
                </a:moveTo>
                <a:lnTo>
                  <a:pt x="0" y="57538"/>
                </a:lnTo>
                <a:lnTo>
                  <a:pt x="153056" y="165717"/>
                </a:lnTo>
                <a:lnTo>
                  <a:pt x="178377" y="0"/>
                </a:lnTo>
                <a:close/>
              </a:path>
            </a:pathLst>
          </a:custGeom>
          <a:solidFill>
            <a:srgbClr val="C13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0829" y="2142288"/>
            <a:ext cx="2216785" cy="3175635"/>
          </a:xfrm>
          <a:prstGeom prst="rect">
            <a:avLst/>
          </a:prstGeom>
          <a:ln w="50800">
            <a:solidFill>
              <a:srgbClr val="C13B2B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1600" spc="-220" b="1">
                <a:latin typeface="Malgun Gothic"/>
                <a:cs typeface="Malgun Gothic"/>
              </a:rPr>
              <a:t>열</a:t>
            </a:r>
            <a:r>
              <a:rPr dirty="0" sz="1600" spc="-130" b="1">
                <a:latin typeface="Malgun Gothic"/>
                <a:cs typeface="Malgun Gothic"/>
              </a:rPr>
              <a:t> </a:t>
            </a:r>
            <a:r>
              <a:rPr dirty="0" sz="1600" spc="-220" b="1">
                <a:latin typeface="Malgun Gothic"/>
                <a:cs typeface="Malgun Gothic"/>
              </a:rPr>
              <a:t>설명</a:t>
            </a:r>
            <a:endParaRPr sz="1600">
              <a:latin typeface="Malgun Gothic"/>
              <a:cs typeface="Malgun Gothic"/>
            </a:endParaRPr>
          </a:p>
          <a:p>
            <a:pPr marL="78740" marR="363220">
              <a:lnSpc>
                <a:spcPct val="166700"/>
              </a:lnSpc>
            </a:pPr>
            <a:r>
              <a:rPr dirty="0" sz="1600" spc="-10">
                <a:latin typeface="Arial"/>
                <a:cs typeface="Arial"/>
              </a:rPr>
              <a:t>Title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웹툰 제목  </a:t>
            </a:r>
            <a:r>
              <a:rPr dirty="0" sz="1600" spc="15">
                <a:latin typeface="Arial"/>
                <a:cs typeface="Arial"/>
              </a:rPr>
              <a:t>titleId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웹툰 고유 </a:t>
            </a:r>
            <a:r>
              <a:rPr dirty="0" sz="1600" spc="25">
                <a:latin typeface="Arial"/>
                <a:cs typeface="Arial"/>
              </a:rPr>
              <a:t>id  </a:t>
            </a:r>
            <a:r>
              <a:rPr dirty="0" sz="1600" spc="20">
                <a:latin typeface="Arial"/>
                <a:cs typeface="Arial"/>
              </a:rPr>
              <a:t>Html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해당 웹툰</a:t>
            </a:r>
            <a:r>
              <a:rPr dirty="0" sz="1600" spc="-360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주소</a:t>
            </a:r>
            <a:endParaRPr sz="1600">
              <a:latin typeface="Gulim"/>
              <a:cs typeface="Gulim"/>
            </a:endParaRPr>
          </a:p>
          <a:p>
            <a:pPr marL="78740" marR="231140">
              <a:lnSpc>
                <a:spcPct val="119800"/>
              </a:lnSpc>
              <a:spcBef>
                <a:spcPts val="1000"/>
              </a:spcBef>
            </a:pPr>
            <a:r>
              <a:rPr dirty="0" sz="1600" spc="5">
                <a:latin typeface="Arial"/>
                <a:cs typeface="Arial"/>
              </a:rPr>
              <a:t>Latest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해당 웹툰 최신  화</a:t>
            </a:r>
            <a:r>
              <a:rPr dirty="0" sz="1600" spc="-95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번호</a:t>
            </a:r>
            <a:endParaRPr sz="1600">
              <a:latin typeface="Gulim"/>
              <a:cs typeface="Gulim"/>
            </a:endParaRPr>
          </a:p>
          <a:p>
            <a:pPr marL="78740" marR="149860">
              <a:lnSpc>
                <a:spcPct val="119800"/>
              </a:lnSpc>
              <a:spcBef>
                <a:spcPts val="900"/>
              </a:spcBef>
            </a:pPr>
            <a:r>
              <a:rPr dirty="0" sz="1600" spc="-15">
                <a:latin typeface="Arial"/>
                <a:cs typeface="Arial"/>
              </a:rPr>
              <a:t>Rank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해당 웹툰 요일별  조회수</a:t>
            </a:r>
            <a:r>
              <a:rPr dirty="0" sz="1600" spc="-95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순위</a:t>
            </a:r>
            <a:endParaRPr sz="1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76147"/>
            <a:ext cx="66452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049655" algn="l"/>
              </a:tabLst>
            </a:pPr>
            <a:r>
              <a:rPr dirty="0" sz="2500" spc="-150" b="0">
                <a:solidFill>
                  <a:srgbClr val="5E5E5E"/>
                </a:solidFill>
                <a:latin typeface="Gulim"/>
                <a:cs typeface="Gulim"/>
              </a:rPr>
              <a:t>결과	</a:t>
            </a:r>
            <a:r>
              <a:rPr dirty="0" sz="2500" spc="55" b="0">
                <a:solidFill>
                  <a:srgbClr val="5E5E5E"/>
                </a:solidFill>
                <a:latin typeface="Arial"/>
                <a:cs typeface="Arial"/>
              </a:rPr>
              <a:t>:	</a:t>
            </a:r>
            <a:r>
              <a:rPr dirty="0" sz="2500" spc="280" b="0">
                <a:solidFill>
                  <a:srgbClr val="5E5E5E"/>
                </a:solidFill>
                <a:latin typeface="Arial"/>
                <a:cs typeface="Arial"/>
              </a:rPr>
              <a:t>WEEBTOON_REP</a:t>
            </a:r>
            <a:r>
              <a:rPr dirty="0" sz="2500" spc="-33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215" b="0">
                <a:solidFill>
                  <a:srgbClr val="5E5E5E"/>
                </a:solidFill>
                <a:latin typeface="Arial"/>
                <a:cs typeface="Arial"/>
              </a:rPr>
              <a:t>LY_INF</a:t>
            </a:r>
            <a:r>
              <a:rPr dirty="0" sz="2500" spc="-33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210" b="0">
                <a:solidFill>
                  <a:srgbClr val="5E5E5E"/>
                </a:solidFill>
                <a:latin typeface="Arial"/>
                <a:cs typeface="Arial"/>
              </a:rPr>
              <a:t>O.CS</a:t>
            </a:r>
            <a:r>
              <a:rPr dirty="0" sz="2500" spc="-35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465" y="125834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23318" y="1798078"/>
            <a:ext cx="9579070" cy="7368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0024" y="2588949"/>
            <a:ext cx="2216785" cy="2868295"/>
          </a:xfrm>
          <a:prstGeom prst="rect">
            <a:avLst/>
          </a:prstGeom>
          <a:ln w="50800">
            <a:solidFill>
              <a:srgbClr val="C13B2B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535"/>
              </a:spcBef>
            </a:pPr>
            <a:r>
              <a:rPr dirty="0" sz="1600" spc="-220" b="1">
                <a:latin typeface="Malgun Gothic"/>
                <a:cs typeface="Malgun Gothic"/>
              </a:rPr>
              <a:t>열</a:t>
            </a:r>
            <a:r>
              <a:rPr dirty="0" sz="1600" spc="-130" b="1">
                <a:latin typeface="Malgun Gothic"/>
                <a:cs typeface="Malgun Gothic"/>
              </a:rPr>
              <a:t> </a:t>
            </a:r>
            <a:r>
              <a:rPr dirty="0" sz="1600" spc="-220" b="1">
                <a:latin typeface="Malgun Gothic"/>
                <a:cs typeface="Malgun Gothic"/>
              </a:rPr>
              <a:t>설명</a:t>
            </a:r>
            <a:endParaRPr sz="1600">
              <a:latin typeface="Malgun Gothic"/>
              <a:cs typeface="Malgun Gothic"/>
            </a:endParaRPr>
          </a:p>
          <a:p>
            <a:pPr marL="71755" marR="396240">
              <a:lnSpc>
                <a:spcPct val="166700"/>
              </a:lnSpc>
            </a:pPr>
            <a:r>
              <a:rPr dirty="0" sz="1600" spc="15">
                <a:latin typeface="Arial"/>
                <a:cs typeface="Arial"/>
              </a:rPr>
              <a:t>titleId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웹툰 고유 </a:t>
            </a:r>
            <a:r>
              <a:rPr dirty="0" sz="1600" spc="25">
                <a:latin typeface="Arial"/>
                <a:cs typeface="Arial"/>
              </a:rPr>
              <a:t>id  </a:t>
            </a:r>
            <a:r>
              <a:rPr dirty="0" sz="1600" spc="20">
                <a:latin typeface="Arial"/>
                <a:cs typeface="Arial"/>
              </a:rPr>
              <a:t>nom </a:t>
            </a:r>
            <a:r>
              <a:rPr dirty="0" sz="1600">
                <a:latin typeface="Arial"/>
                <a:cs typeface="Arial"/>
              </a:rPr>
              <a:t>: </a:t>
            </a:r>
            <a:r>
              <a:rPr dirty="0" sz="1600" spc="-220">
                <a:latin typeface="Gulim"/>
                <a:cs typeface="Gulim"/>
              </a:rPr>
              <a:t>해당 웹툰</a:t>
            </a:r>
            <a:r>
              <a:rPr dirty="0" sz="1600" spc="-370">
                <a:latin typeface="Gulim"/>
                <a:cs typeface="Gulim"/>
              </a:rPr>
              <a:t> </a:t>
            </a:r>
            <a:r>
              <a:rPr dirty="0" sz="1600" spc="-220">
                <a:latin typeface="Gulim"/>
                <a:cs typeface="Gulim"/>
              </a:rPr>
              <a:t>번호</a:t>
            </a:r>
            <a:endParaRPr sz="1600">
              <a:latin typeface="Gulim"/>
              <a:cs typeface="Gulim"/>
            </a:endParaRPr>
          </a:p>
          <a:p>
            <a:pPr marL="71755">
              <a:lnSpc>
                <a:spcPct val="100000"/>
              </a:lnSpc>
              <a:spcBef>
                <a:spcPts val="1380"/>
              </a:spcBef>
            </a:pPr>
            <a:r>
              <a:rPr dirty="0" sz="1600" spc="15">
                <a:latin typeface="Arial"/>
                <a:cs typeface="Arial"/>
              </a:rPr>
              <a:t>Comment </a:t>
            </a:r>
            <a:r>
              <a:rPr dirty="0" sz="1600" spc="-5">
                <a:latin typeface="Arial"/>
                <a:cs typeface="Arial"/>
              </a:rPr>
              <a:t>1 </a:t>
            </a:r>
            <a:r>
              <a:rPr dirty="0" sz="1600" spc="25">
                <a:latin typeface="Arial"/>
                <a:cs typeface="Arial"/>
              </a:rPr>
              <a:t>~ </a:t>
            </a:r>
            <a:r>
              <a:rPr dirty="0" sz="1600" spc="-5">
                <a:latin typeface="Arial"/>
                <a:cs typeface="Arial"/>
              </a:rPr>
              <a:t>10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algn="just" marL="71755" marR="215900">
              <a:lnSpc>
                <a:spcPct val="122400"/>
              </a:lnSpc>
              <a:spcBef>
                <a:spcPts val="650"/>
              </a:spcBef>
            </a:pPr>
            <a:r>
              <a:rPr dirty="0" sz="1600" spc="-220">
                <a:latin typeface="Gulim"/>
                <a:cs typeface="Gulim"/>
              </a:rPr>
              <a:t>해당 웹툰화의 </a:t>
            </a:r>
            <a:r>
              <a:rPr dirty="0" sz="1600" spc="-60">
                <a:latin typeface="Arial"/>
                <a:cs typeface="Arial"/>
              </a:rPr>
              <a:t>best</a:t>
            </a:r>
            <a:r>
              <a:rPr dirty="0" sz="1600" spc="-60">
                <a:latin typeface="Gulim"/>
                <a:cs typeface="Gulim"/>
              </a:rPr>
              <a:t>댓글  </a:t>
            </a:r>
            <a:r>
              <a:rPr dirty="0" sz="1600" spc="-220">
                <a:latin typeface="Gulim"/>
                <a:cs typeface="Gulim"/>
              </a:rPr>
              <a:t>순위별로 위에서부터 </a:t>
            </a:r>
            <a:r>
              <a:rPr dirty="0" sz="1600" spc="-5">
                <a:latin typeface="Arial"/>
                <a:cs typeface="Arial"/>
              </a:rPr>
              <a:t>10  </a:t>
            </a:r>
            <a:r>
              <a:rPr dirty="0" sz="1600" spc="-220">
                <a:latin typeface="Gulim"/>
                <a:cs typeface="Gulim"/>
              </a:rPr>
              <a:t>개</a:t>
            </a:r>
            <a:endParaRPr sz="1600">
              <a:latin typeface="Gulim"/>
              <a:cs typeface="Guli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5922" y="3699655"/>
            <a:ext cx="8751570" cy="452120"/>
          </a:xfrm>
          <a:custGeom>
            <a:avLst/>
            <a:gdLst/>
            <a:ahLst/>
            <a:cxnLst/>
            <a:rect l="l" t="t" r="r" b="b"/>
            <a:pathLst>
              <a:path w="8751570" h="452120">
                <a:moveTo>
                  <a:pt x="0" y="0"/>
                </a:moveTo>
                <a:lnTo>
                  <a:pt x="8751067" y="0"/>
                </a:lnTo>
                <a:lnTo>
                  <a:pt x="8751067" y="451534"/>
                </a:lnTo>
                <a:lnTo>
                  <a:pt x="0" y="45153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9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8758" y="3768406"/>
            <a:ext cx="904875" cy="138430"/>
          </a:xfrm>
          <a:custGeom>
            <a:avLst/>
            <a:gdLst/>
            <a:ahLst/>
            <a:cxnLst/>
            <a:rect l="l" t="t" r="r" b="b"/>
            <a:pathLst>
              <a:path w="904875" h="138429">
                <a:moveTo>
                  <a:pt x="904390" y="138185"/>
                </a:moveTo>
                <a:lnTo>
                  <a:pt x="18831" y="2877"/>
                </a:lnTo>
                <a:lnTo>
                  <a:pt x="0" y="0"/>
                </a:lnTo>
              </a:path>
            </a:pathLst>
          </a:custGeom>
          <a:ln w="38100">
            <a:solidFill>
              <a:srgbClr val="C13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61873" y="3688425"/>
            <a:ext cx="178435" cy="165735"/>
          </a:xfrm>
          <a:custGeom>
            <a:avLst/>
            <a:gdLst/>
            <a:ahLst/>
            <a:cxnLst/>
            <a:rect l="l" t="t" r="r" b="b"/>
            <a:pathLst>
              <a:path w="178435" h="165735">
                <a:moveTo>
                  <a:pt x="178376" y="0"/>
                </a:moveTo>
                <a:lnTo>
                  <a:pt x="0" y="57538"/>
                </a:lnTo>
                <a:lnTo>
                  <a:pt x="153056" y="165717"/>
                </a:lnTo>
                <a:lnTo>
                  <a:pt x="178376" y="0"/>
                </a:lnTo>
                <a:close/>
              </a:path>
            </a:pathLst>
          </a:custGeom>
          <a:solidFill>
            <a:srgbClr val="C13B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50" y="1515729"/>
            <a:ext cx="5698320" cy="532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814" y="2176451"/>
            <a:ext cx="3553884" cy="701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436" y="3016368"/>
            <a:ext cx="5434286" cy="532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34" y="3671173"/>
            <a:ext cx="5644894" cy="4844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0550" y="8599884"/>
            <a:ext cx="5723368" cy="693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31119" y="1539818"/>
            <a:ext cx="5448173" cy="3281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31119" y="5033291"/>
            <a:ext cx="5723368" cy="2211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79627" y="7357009"/>
            <a:ext cx="2895951" cy="8488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38528" y="8317735"/>
            <a:ext cx="5701141" cy="448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31800" y="91947"/>
            <a:ext cx="42595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10"/>
              <a:t>1.</a:t>
            </a:r>
            <a:r>
              <a:rPr dirty="0" spc="-420"/>
              <a:t> </a:t>
            </a:r>
            <a:r>
              <a:rPr dirty="0" spc="95"/>
              <a:t>Crawling.py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4500" y="803147"/>
            <a:ext cx="7537450" cy="295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700" spc="225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>
                <a:solidFill>
                  <a:srgbClr val="5E5E5E"/>
                </a:solidFill>
                <a:latin typeface="Arial"/>
                <a:cs typeface="Arial"/>
              </a:rPr>
              <a:t>: </a:t>
            </a:r>
            <a:r>
              <a:rPr dirty="0" sz="1700" spc="140">
                <a:solidFill>
                  <a:srgbClr val="5E5E5E"/>
                </a:solidFill>
                <a:latin typeface="Arial"/>
                <a:cs typeface="Arial"/>
              </a:rPr>
              <a:t>BEA </a:t>
            </a:r>
            <a:r>
              <a:rPr dirty="0" sz="1700" spc="180">
                <a:solidFill>
                  <a:srgbClr val="5E5E5E"/>
                </a:solidFill>
                <a:latin typeface="Arial"/>
                <a:cs typeface="Arial"/>
              </a:rPr>
              <a:t>UTIFULSOUP </a:t>
            </a:r>
            <a:r>
              <a:rPr dirty="0" sz="1700" spc="17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30">
                <a:solidFill>
                  <a:srgbClr val="5E5E5E"/>
                </a:solidFill>
                <a:latin typeface="Arial"/>
                <a:cs typeface="Arial"/>
              </a:rPr>
              <a:t>REQUES </a:t>
            </a:r>
            <a:r>
              <a:rPr dirty="0" sz="1700" spc="5">
                <a:solidFill>
                  <a:srgbClr val="5E5E5E"/>
                </a:solidFill>
                <a:latin typeface="Arial"/>
                <a:cs typeface="Arial"/>
              </a:rPr>
              <a:t>TS </a:t>
            </a:r>
            <a:r>
              <a:rPr dirty="0" sz="1700" spc="170">
                <a:solidFill>
                  <a:srgbClr val="5E5E5E"/>
                </a:solidFill>
                <a:latin typeface="Arial"/>
                <a:cs typeface="Arial"/>
              </a:rPr>
              <a:t>/ </a:t>
            </a:r>
            <a:r>
              <a:rPr dirty="0" sz="1700" spc="185">
                <a:solidFill>
                  <a:srgbClr val="5E5E5E"/>
                </a:solidFill>
                <a:latin typeface="Arial"/>
                <a:cs typeface="Arial"/>
              </a:rPr>
              <a:t>PANDAS </a:t>
            </a:r>
            <a:r>
              <a:rPr dirty="0" sz="1700" spc="170">
                <a:solidFill>
                  <a:srgbClr val="5E5E5E"/>
                </a:solidFill>
                <a:latin typeface="Arial"/>
                <a:cs typeface="Arial"/>
              </a:rPr>
              <a:t>/</a:t>
            </a:r>
            <a:r>
              <a:rPr dirty="0" sz="1700" spc="38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95">
                <a:solidFill>
                  <a:srgbClr val="5E5E5E"/>
                </a:solidFill>
                <a:latin typeface="Arial"/>
                <a:cs typeface="Arial"/>
              </a:rPr>
              <a:t>JSON</a:t>
            </a:r>
            <a:r>
              <a:rPr dirty="0" sz="1700" spc="-22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33798" y="1236777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 h="0">
                <a:moveTo>
                  <a:pt x="0" y="0"/>
                </a:moveTo>
                <a:lnTo>
                  <a:pt x="3238351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25259"/>
            <a:ext cx="8734425" cy="3810635"/>
          </a:xfrm>
          <a:custGeom>
            <a:avLst/>
            <a:gdLst/>
            <a:ahLst/>
            <a:cxnLst/>
            <a:rect l="l" t="t" r="r" b="b"/>
            <a:pathLst>
              <a:path w="8734425" h="3810635">
                <a:moveTo>
                  <a:pt x="0" y="0"/>
                </a:moveTo>
                <a:lnTo>
                  <a:pt x="8733798" y="0"/>
                </a:lnTo>
                <a:lnTo>
                  <a:pt x="8733798" y="3810212"/>
                </a:lnTo>
                <a:lnTo>
                  <a:pt x="0" y="38102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863" y="976059"/>
            <a:ext cx="8632071" cy="3667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95164" y="4884673"/>
            <a:ext cx="5803900" cy="2506980"/>
          </a:xfrm>
          <a:custGeom>
            <a:avLst/>
            <a:gdLst/>
            <a:ahLst/>
            <a:cxnLst/>
            <a:rect l="l" t="t" r="r" b="b"/>
            <a:pathLst>
              <a:path w="5803900" h="2506979">
                <a:moveTo>
                  <a:pt x="0" y="0"/>
                </a:moveTo>
                <a:lnTo>
                  <a:pt x="5803900" y="0"/>
                </a:lnTo>
                <a:lnTo>
                  <a:pt x="5803900" y="2506549"/>
                </a:lnTo>
                <a:lnTo>
                  <a:pt x="0" y="250654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28433" y="2008649"/>
            <a:ext cx="3973829" cy="1847850"/>
          </a:xfrm>
          <a:prstGeom prst="rect">
            <a:avLst/>
          </a:prstGeom>
          <a:solidFill>
            <a:srgbClr val="A1A8AB"/>
          </a:solidFill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300" spc="-180" b="1">
                <a:latin typeface="Malgun Gothic"/>
                <a:cs typeface="Malgun Gothic"/>
              </a:rPr>
              <a:t>셀레니움을 이용하지 </a:t>
            </a:r>
            <a:r>
              <a:rPr dirty="0" sz="1300" spc="-120" b="1">
                <a:latin typeface="Malgun Gothic"/>
                <a:cs typeface="Malgun Gothic"/>
              </a:rPr>
              <a:t>않고</a:t>
            </a:r>
            <a:r>
              <a:rPr dirty="0" sz="1300" spc="-120" b="1">
                <a:latin typeface="Arial"/>
                <a:cs typeface="Arial"/>
              </a:rPr>
              <a:t>, </a:t>
            </a:r>
            <a:r>
              <a:rPr dirty="0" sz="1300" spc="-180" b="1">
                <a:latin typeface="Malgun Gothic"/>
                <a:cs typeface="Malgun Gothic"/>
              </a:rPr>
              <a:t>네이버 댓글수집 </a:t>
            </a:r>
            <a:r>
              <a:rPr dirty="0" sz="1300" spc="-45" b="1">
                <a:latin typeface="Arial"/>
                <a:cs typeface="Arial"/>
              </a:rPr>
              <a:t>api</a:t>
            </a:r>
            <a:r>
              <a:rPr dirty="0" sz="1300" spc="-45" b="1">
                <a:latin typeface="Malgun Gothic"/>
                <a:cs typeface="Malgun Gothic"/>
              </a:rPr>
              <a:t>를</a:t>
            </a:r>
            <a:r>
              <a:rPr dirty="0" sz="1300" spc="95" b="1">
                <a:latin typeface="Malgun Gothic"/>
                <a:cs typeface="Malgun Gothic"/>
              </a:rPr>
              <a:t> </a:t>
            </a:r>
            <a:r>
              <a:rPr dirty="0" sz="1300" spc="-135" b="1">
                <a:latin typeface="Malgun Gothic"/>
                <a:cs typeface="Malgun Gothic"/>
              </a:rPr>
              <a:t>이용함</a:t>
            </a:r>
            <a:r>
              <a:rPr dirty="0" sz="1300" spc="-135" b="1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algn="ctr" marL="137160" marR="137160">
              <a:lnSpc>
                <a:spcPct val="134600"/>
              </a:lnSpc>
              <a:spcBef>
                <a:spcPts val="800"/>
              </a:spcBef>
            </a:pPr>
            <a:r>
              <a:rPr dirty="0" sz="1300" spc="-45" b="1">
                <a:latin typeface="Arial"/>
                <a:cs typeface="Arial"/>
              </a:rPr>
              <a:t>api</a:t>
            </a:r>
            <a:r>
              <a:rPr dirty="0" sz="1300" spc="-45" b="1">
                <a:latin typeface="Malgun Gothic"/>
                <a:cs typeface="Malgun Gothic"/>
              </a:rPr>
              <a:t>에 </a:t>
            </a:r>
            <a:r>
              <a:rPr dirty="0" sz="1300" spc="-75" b="1">
                <a:latin typeface="Arial"/>
                <a:cs typeface="Arial"/>
              </a:rPr>
              <a:t>obj</a:t>
            </a:r>
            <a:r>
              <a:rPr dirty="0" sz="1300" spc="-75" b="1">
                <a:latin typeface="Malgun Gothic"/>
                <a:cs typeface="Malgun Gothic"/>
              </a:rPr>
              <a:t>등의 </a:t>
            </a:r>
            <a:r>
              <a:rPr dirty="0" sz="1300" spc="-180" b="1">
                <a:latin typeface="Malgun Gothic"/>
                <a:cs typeface="Malgun Gothic"/>
              </a:rPr>
              <a:t>옵션들을 </a:t>
            </a:r>
            <a:r>
              <a:rPr dirty="0" sz="1300" spc="-120" b="1">
                <a:latin typeface="Malgun Gothic"/>
                <a:cs typeface="Malgun Gothic"/>
              </a:rPr>
              <a:t>넣어</a:t>
            </a:r>
            <a:r>
              <a:rPr dirty="0" sz="1300" spc="-120" b="1">
                <a:latin typeface="Arial"/>
                <a:cs typeface="Arial"/>
              </a:rPr>
              <a:t>, </a:t>
            </a:r>
            <a:r>
              <a:rPr dirty="0" sz="1300" spc="-40" b="1">
                <a:latin typeface="Arial"/>
                <a:cs typeface="Arial"/>
              </a:rPr>
              <a:t>request</a:t>
            </a:r>
            <a:r>
              <a:rPr dirty="0" sz="1300" spc="-40" b="1">
                <a:latin typeface="Malgun Gothic"/>
                <a:cs typeface="Malgun Gothic"/>
              </a:rPr>
              <a:t>하여 </a:t>
            </a:r>
            <a:r>
              <a:rPr dirty="0" sz="1300" spc="-85" b="1">
                <a:latin typeface="Arial"/>
                <a:cs typeface="Arial"/>
              </a:rPr>
              <a:t>json</a:t>
            </a:r>
            <a:r>
              <a:rPr dirty="0" sz="1300" spc="-85" b="1">
                <a:latin typeface="Malgun Gothic"/>
                <a:cs typeface="Malgun Gothic"/>
              </a:rPr>
              <a:t>파일을  </a:t>
            </a:r>
            <a:r>
              <a:rPr dirty="0" sz="1300" spc="-180" b="1">
                <a:latin typeface="Malgun Gothic"/>
                <a:cs typeface="Malgun Gothic"/>
              </a:rPr>
              <a:t>읽어서 댓글을</a:t>
            </a:r>
            <a:r>
              <a:rPr dirty="0" sz="1300" spc="-25" b="1">
                <a:latin typeface="Malgun Gothic"/>
                <a:cs typeface="Malgun Gothic"/>
              </a:rPr>
              <a:t> </a:t>
            </a:r>
            <a:r>
              <a:rPr dirty="0" sz="1300" spc="-120" b="1">
                <a:latin typeface="Malgun Gothic"/>
                <a:cs typeface="Malgun Gothic"/>
              </a:rPr>
              <a:t>수집</a:t>
            </a:r>
            <a:r>
              <a:rPr dirty="0" sz="1300" spc="-120" b="1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algn="ctr" marL="378460" marR="371475">
              <a:lnSpc>
                <a:spcPct val="185900"/>
              </a:lnSpc>
            </a:pPr>
            <a:r>
              <a:rPr dirty="0" sz="1300" spc="-180" b="1">
                <a:latin typeface="Malgun Gothic"/>
                <a:cs typeface="Malgun Gothic"/>
              </a:rPr>
              <a:t>옵션 </a:t>
            </a:r>
            <a:r>
              <a:rPr dirty="0" sz="1300" spc="-75" b="1">
                <a:latin typeface="Arial"/>
                <a:cs typeface="Arial"/>
              </a:rPr>
              <a:t>: </a:t>
            </a:r>
            <a:r>
              <a:rPr dirty="0" sz="1300" spc="-85" b="1">
                <a:latin typeface="Arial"/>
                <a:cs typeface="Arial"/>
              </a:rPr>
              <a:t>sort=BEST(</a:t>
            </a:r>
            <a:r>
              <a:rPr dirty="0" sz="1300" spc="-85" b="1">
                <a:latin typeface="Malgun Gothic"/>
                <a:cs typeface="Malgun Gothic"/>
              </a:rPr>
              <a:t>베스트댓글순으로 </a:t>
            </a:r>
            <a:r>
              <a:rPr dirty="0" sz="1300" spc="-150" b="1">
                <a:latin typeface="Malgun Gothic"/>
                <a:cs typeface="Malgun Gothic"/>
              </a:rPr>
              <a:t>가져오기</a:t>
            </a:r>
            <a:r>
              <a:rPr dirty="0" sz="1300" spc="-150" b="1">
                <a:latin typeface="Arial"/>
                <a:cs typeface="Arial"/>
              </a:rPr>
              <a:t>) </a:t>
            </a:r>
            <a:r>
              <a:rPr dirty="0" sz="1300" b="1">
                <a:latin typeface="Arial"/>
                <a:cs typeface="Arial"/>
              </a:rPr>
              <a:t>,  </a:t>
            </a:r>
            <a:r>
              <a:rPr dirty="0" sz="1300" spc="5" b="1">
                <a:latin typeface="Arial"/>
                <a:cs typeface="Arial"/>
              </a:rPr>
              <a:t>pageSize =15 </a:t>
            </a:r>
            <a:r>
              <a:rPr dirty="0" sz="1300" spc="-114" b="1">
                <a:latin typeface="Arial"/>
                <a:cs typeface="Arial"/>
              </a:rPr>
              <a:t>(</a:t>
            </a:r>
            <a:r>
              <a:rPr dirty="0" sz="1300" spc="-114" b="1">
                <a:latin typeface="Malgun Gothic"/>
                <a:cs typeface="Malgun Gothic"/>
              </a:rPr>
              <a:t>한 </a:t>
            </a:r>
            <a:r>
              <a:rPr dirty="0" sz="1300" spc="-180" b="1">
                <a:latin typeface="Malgun Gothic"/>
                <a:cs typeface="Malgun Gothic"/>
              </a:rPr>
              <a:t>화당 댓글 </a:t>
            </a:r>
            <a:r>
              <a:rPr dirty="0" sz="1300" spc="-90" b="1">
                <a:latin typeface="Arial"/>
                <a:cs typeface="Arial"/>
              </a:rPr>
              <a:t>15</a:t>
            </a:r>
            <a:r>
              <a:rPr dirty="0" sz="1300" spc="-90" b="1">
                <a:latin typeface="Malgun Gothic"/>
                <a:cs typeface="Malgun Gothic"/>
              </a:rPr>
              <a:t>개씩</a:t>
            </a:r>
            <a:r>
              <a:rPr dirty="0" sz="1300" spc="15" b="1">
                <a:latin typeface="Malgun Gothic"/>
                <a:cs typeface="Malgun Gothic"/>
              </a:rPr>
              <a:t> </a:t>
            </a:r>
            <a:r>
              <a:rPr dirty="0" sz="1300" spc="-150" b="1">
                <a:latin typeface="Malgun Gothic"/>
                <a:cs typeface="Malgun Gothic"/>
              </a:rPr>
              <a:t>가져오기</a:t>
            </a:r>
            <a:r>
              <a:rPr dirty="0" sz="1300" spc="-150" b="1"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37539" y="4043255"/>
            <a:ext cx="1581785" cy="2280920"/>
          </a:xfrm>
          <a:custGeom>
            <a:avLst/>
            <a:gdLst/>
            <a:ahLst/>
            <a:cxnLst/>
            <a:rect l="l" t="t" r="r" b="b"/>
            <a:pathLst>
              <a:path w="1581784" h="2280920">
                <a:moveTo>
                  <a:pt x="1581315" y="2280812"/>
                </a:moveTo>
                <a:lnTo>
                  <a:pt x="18090" y="26092"/>
                </a:lnTo>
                <a:lnTo>
                  <a:pt x="0" y="0"/>
                </a:lnTo>
              </a:path>
            </a:pathLst>
          </a:custGeom>
          <a:ln w="63499">
            <a:solidFill>
              <a:srgbClr val="C13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08014" y="3856433"/>
            <a:ext cx="254635" cy="287020"/>
          </a:xfrm>
          <a:custGeom>
            <a:avLst/>
            <a:gdLst/>
            <a:ahLst/>
            <a:cxnLst/>
            <a:rect l="l" t="t" r="r" b="b"/>
            <a:pathLst>
              <a:path w="254634" h="287020">
                <a:moveTo>
                  <a:pt x="0" y="0"/>
                </a:moveTo>
                <a:lnTo>
                  <a:pt x="41158" y="286720"/>
                </a:lnTo>
                <a:lnTo>
                  <a:pt x="254072" y="139105"/>
                </a:lnTo>
                <a:lnTo>
                  <a:pt x="0" y="0"/>
                </a:lnTo>
                <a:close/>
              </a:path>
            </a:pathLst>
          </a:custGeom>
          <a:solidFill>
            <a:srgbClr val="C13B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4751070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2.</a:t>
            </a:r>
            <a:r>
              <a:rPr dirty="0" spc="-425"/>
              <a:t> </a:t>
            </a:r>
            <a:r>
              <a:rPr dirty="0" spc="70"/>
              <a:t>Preprocess.py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</a:t>
            </a:r>
            <a:r>
              <a:rPr dirty="0" sz="1700" spc="-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278" y="2064360"/>
            <a:ext cx="6371956" cy="5908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01384" y="1581279"/>
            <a:ext cx="5739879" cy="6594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01384" y="8175369"/>
            <a:ext cx="6476988" cy="93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4751070" cy="1237615"/>
          </a:xfrm>
          <a:prstGeom prst="rect"/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210"/>
              <a:t>2.</a:t>
            </a:r>
            <a:r>
              <a:rPr dirty="0" spc="-425"/>
              <a:t> </a:t>
            </a:r>
            <a:r>
              <a:rPr dirty="0" spc="70"/>
              <a:t>Preprocess.py</a:t>
            </a: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700" spc="225" b="0">
                <a:solidFill>
                  <a:srgbClr val="5E5E5E"/>
                </a:solidFill>
                <a:latin typeface="Arial"/>
                <a:cs typeface="Arial"/>
              </a:rPr>
              <a:t>MODULE </a:t>
            </a:r>
            <a:r>
              <a:rPr dirty="0" sz="1700" spc="35" b="0">
                <a:solidFill>
                  <a:srgbClr val="5E5E5E"/>
                </a:solidFill>
                <a:latin typeface="Arial"/>
                <a:cs typeface="Arial"/>
              </a:rPr>
              <a:t>:</a:t>
            </a:r>
            <a:r>
              <a:rPr dirty="0" sz="1700" spc="-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700" spc="185" b="0">
                <a:solidFill>
                  <a:srgbClr val="5E5E5E"/>
                </a:solidFill>
                <a:latin typeface="Arial"/>
                <a:cs typeface="Arial"/>
              </a:rPr>
              <a:t>PANDAS</a:t>
            </a:r>
            <a:r>
              <a:rPr dirty="0" sz="1700" spc="-22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50" y="1282645"/>
            <a:ext cx="11531600" cy="0"/>
          </a:xfrm>
          <a:custGeom>
            <a:avLst/>
            <a:gdLst/>
            <a:ahLst/>
            <a:cxnLst/>
            <a:rect l="l" t="t" r="r" b="b"/>
            <a:pathLst>
              <a:path w="11531600" h="0">
                <a:moveTo>
                  <a:pt x="0" y="0"/>
                </a:moveTo>
                <a:lnTo>
                  <a:pt x="11531600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278" y="2064360"/>
            <a:ext cx="6371956" cy="5908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01384" y="1581279"/>
            <a:ext cx="5739879" cy="6594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01384" y="8175369"/>
            <a:ext cx="6476988" cy="93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2148" y="2224543"/>
            <a:ext cx="5359400" cy="2768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2148" y="2224543"/>
            <a:ext cx="5359400" cy="2768600"/>
          </a:xfrm>
          <a:custGeom>
            <a:avLst/>
            <a:gdLst/>
            <a:ahLst/>
            <a:cxnLst/>
            <a:rect l="l" t="t" r="r" b="b"/>
            <a:pathLst>
              <a:path w="5359400" h="2768600">
                <a:moveTo>
                  <a:pt x="0" y="0"/>
                </a:moveTo>
                <a:lnTo>
                  <a:pt x="5359400" y="0"/>
                </a:lnTo>
                <a:lnTo>
                  <a:pt x="535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4560" y="2874285"/>
            <a:ext cx="3814445" cy="0"/>
          </a:xfrm>
          <a:custGeom>
            <a:avLst/>
            <a:gdLst/>
            <a:ahLst/>
            <a:cxnLst/>
            <a:rect l="l" t="t" r="r" b="b"/>
            <a:pathLst>
              <a:path w="3814445" h="0">
                <a:moveTo>
                  <a:pt x="3814225" y="0"/>
                </a:moveTo>
                <a:lnTo>
                  <a:pt x="1905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95970" y="2790465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83819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76147"/>
            <a:ext cx="961136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3590" algn="l"/>
                <a:tab pos="1053465" algn="l"/>
                <a:tab pos="5208905" algn="l"/>
                <a:tab pos="5504180" algn="l"/>
              </a:tabLst>
            </a:pPr>
            <a:r>
              <a:rPr dirty="0" sz="2500" spc="-150" b="0">
                <a:solidFill>
                  <a:srgbClr val="5E5E5E"/>
                </a:solidFill>
                <a:latin typeface="Gulim"/>
                <a:cs typeface="Gulim"/>
              </a:rPr>
              <a:t>결과	</a:t>
            </a:r>
            <a:r>
              <a:rPr dirty="0" sz="2500" spc="55" b="0">
                <a:solidFill>
                  <a:srgbClr val="5E5E5E"/>
                </a:solidFill>
                <a:latin typeface="Arial"/>
                <a:cs typeface="Arial"/>
              </a:rPr>
              <a:t>:	</a:t>
            </a:r>
            <a:r>
              <a:rPr dirty="0" sz="2500" spc="245" b="0">
                <a:solidFill>
                  <a:srgbClr val="5E5E5E"/>
                </a:solidFill>
                <a:latin typeface="Arial"/>
                <a:cs typeface="Arial"/>
              </a:rPr>
              <a:t>LOWS</a:t>
            </a:r>
            <a:r>
              <a:rPr dirty="0" sz="2500" spc="-35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50" b="0">
                <a:solidFill>
                  <a:srgbClr val="5E5E5E"/>
                </a:solidFill>
                <a:latin typeface="Arial"/>
                <a:cs typeface="Arial"/>
              </a:rPr>
              <a:t>TAR_REP</a:t>
            </a:r>
            <a:r>
              <a:rPr dirty="0" sz="2500" spc="-31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05" b="0">
                <a:solidFill>
                  <a:srgbClr val="5E5E5E"/>
                </a:solidFill>
                <a:latin typeface="Arial"/>
                <a:cs typeface="Arial"/>
              </a:rPr>
              <a:t>LY.CS</a:t>
            </a:r>
            <a:r>
              <a:rPr dirty="0" sz="2500" spc="-34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	</a:t>
            </a:r>
            <a:r>
              <a:rPr dirty="0" sz="2500" spc="254" b="0">
                <a:solidFill>
                  <a:srgbClr val="5E5E5E"/>
                </a:solidFill>
                <a:latin typeface="Arial"/>
                <a:cs typeface="Arial"/>
              </a:rPr>
              <a:t>/	</a:t>
            </a:r>
            <a:r>
              <a:rPr dirty="0" sz="2500" spc="250" b="0">
                <a:solidFill>
                  <a:srgbClr val="5E5E5E"/>
                </a:solidFill>
                <a:latin typeface="Arial"/>
                <a:cs typeface="Arial"/>
              </a:rPr>
              <a:t>HIGHS</a:t>
            </a:r>
            <a:r>
              <a:rPr dirty="0" sz="2500" spc="-36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50" b="0">
                <a:solidFill>
                  <a:srgbClr val="5E5E5E"/>
                </a:solidFill>
                <a:latin typeface="Arial"/>
                <a:cs typeface="Arial"/>
              </a:rPr>
              <a:t>TAR_REP</a:t>
            </a:r>
            <a:r>
              <a:rPr dirty="0" sz="2500" spc="-33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105" b="0">
                <a:solidFill>
                  <a:srgbClr val="5E5E5E"/>
                </a:solidFill>
                <a:latin typeface="Arial"/>
                <a:cs typeface="Arial"/>
              </a:rPr>
              <a:t>LY.CS</a:t>
            </a:r>
            <a:r>
              <a:rPr dirty="0" sz="2500" spc="-35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500" spc="-65" b="0">
                <a:solidFill>
                  <a:srgbClr val="5E5E5E"/>
                </a:solidFill>
                <a:latin typeface="Arial"/>
                <a:cs typeface="Arial"/>
              </a:rPr>
              <a:t>V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465" y="1258347"/>
            <a:ext cx="11605260" cy="0"/>
          </a:xfrm>
          <a:custGeom>
            <a:avLst/>
            <a:gdLst/>
            <a:ahLst/>
            <a:cxnLst/>
            <a:rect l="l" t="t" r="r" b="b"/>
            <a:pathLst>
              <a:path w="11605260" h="0">
                <a:moveTo>
                  <a:pt x="0" y="0"/>
                </a:moveTo>
                <a:lnTo>
                  <a:pt x="11604922" y="0"/>
                </a:lnTo>
              </a:path>
            </a:pathLst>
          </a:custGeom>
          <a:ln w="50800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92709" y="4235931"/>
            <a:ext cx="7547282" cy="502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4520" y="1720659"/>
            <a:ext cx="7620000" cy="4755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458200" y="2454147"/>
            <a:ext cx="3814445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0">
                <a:latin typeface="Gulim"/>
                <a:cs typeface="Gulim"/>
              </a:rPr>
              <a:t>전체 별점 하위 웹툰 </a:t>
            </a:r>
            <a:r>
              <a:rPr dirty="0" sz="1600" spc="-30">
                <a:latin typeface="Arial"/>
                <a:cs typeface="Arial"/>
              </a:rPr>
              <a:t>500</a:t>
            </a:r>
            <a:r>
              <a:rPr dirty="0" sz="1600" spc="-30">
                <a:latin typeface="Gulim"/>
                <a:cs typeface="Gulim"/>
              </a:rPr>
              <a:t>개 </a:t>
            </a:r>
            <a:r>
              <a:rPr dirty="0" sz="1600" spc="-220">
                <a:latin typeface="Gulim"/>
                <a:cs typeface="Gulim"/>
              </a:rPr>
              <a:t>댓글 </a:t>
            </a:r>
            <a:r>
              <a:rPr dirty="0" sz="1600" spc="85">
                <a:latin typeface="Arial"/>
                <a:cs typeface="Arial"/>
              </a:rPr>
              <a:t>* </a:t>
            </a:r>
            <a:r>
              <a:rPr dirty="0" sz="1600" spc="35">
                <a:latin typeface="Arial"/>
                <a:cs typeface="Arial"/>
              </a:rPr>
              <a:t>10</a:t>
            </a:r>
            <a:r>
              <a:rPr dirty="0" sz="1600" spc="114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(5000</a:t>
            </a:r>
            <a:r>
              <a:rPr dirty="0" sz="1600" spc="-25">
                <a:latin typeface="Gulim"/>
                <a:cs typeface="Gulim"/>
              </a:rPr>
              <a:t>개</a:t>
            </a:r>
            <a:r>
              <a:rPr dirty="0" sz="1600" spc="-25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dirty="0" sz="1600" spc="-220">
                <a:latin typeface="Gulim"/>
                <a:cs typeface="Gulim"/>
              </a:rPr>
              <a:t>전체 별점 상위 웹툰 </a:t>
            </a:r>
            <a:r>
              <a:rPr dirty="0" sz="1600" spc="-30">
                <a:latin typeface="Arial"/>
                <a:cs typeface="Arial"/>
              </a:rPr>
              <a:t>500</a:t>
            </a:r>
            <a:r>
              <a:rPr dirty="0" sz="1600" spc="-30">
                <a:latin typeface="Gulim"/>
                <a:cs typeface="Gulim"/>
              </a:rPr>
              <a:t>개 </a:t>
            </a:r>
            <a:r>
              <a:rPr dirty="0" sz="1600" spc="-220">
                <a:latin typeface="Gulim"/>
                <a:cs typeface="Gulim"/>
              </a:rPr>
              <a:t>댓글 </a:t>
            </a:r>
            <a:r>
              <a:rPr dirty="0" sz="1600" spc="85">
                <a:latin typeface="Arial"/>
                <a:cs typeface="Arial"/>
              </a:rPr>
              <a:t>* </a:t>
            </a:r>
            <a:r>
              <a:rPr dirty="0" sz="1600" spc="35">
                <a:latin typeface="Arial"/>
                <a:cs typeface="Arial"/>
              </a:rPr>
              <a:t>10</a:t>
            </a:r>
            <a:r>
              <a:rPr dirty="0" sz="1600" spc="114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(5000</a:t>
            </a:r>
            <a:r>
              <a:rPr dirty="0" sz="1600" spc="-25">
                <a:latin typeface="Gulim"/>
                <a:cs typeface="Gulim"/>
              </a:rPr>
              <a:t>개</a:t>
            </a:r>
            <a:r>
              <a:rPr dirty="0" sz="1600" spc="-25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92754" y="2822409"/>
            <a:ext cx="804545" cy="529590"/>
          </a:xfrm>
          <a:custGeom>
            <a:avLst/>
            <a:gdLst/>
            <a:ahLst/>
            <a:cxnLst/>
            <a:rect l="l" t="t" r="r" b="b"/>
            <a:pathLst>
              <a:path w="804545" h="529589">
                <a:moveTo>
                  <a:pt x="804550" y="0"/>
                </a:moveTo>
                <a:lnTo>
                  <a:pt x="15915" y="518753"/>
                </a:lnTo>
                <a:lnTo>
                  <a:pt x="0" y="529222"/>
                </a:lnTo>
              </a:path>
            </a:pathLst>
          </a:custGeom>
          <a:ln w="38099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68614" y="3271135"/>
            <a:ext cx="186690" cy="162560"/>
          </a:xfrm>
          <a:custGeom>
            <a:avLst/>
            <a:gdLst/>
            <a:ahLst/>
            <a:cxnLst/>
            <a:rect l="l" t="t" r="r" b="b"/>
            <a:pathLst>
              <a:path w="186690" h="162560">
                <a:moveTo>
                  <a:pt x="93992" y="0"/>
                </a:moveTo>
                <a:lnTo>
                  <a:pt x="0" y="162154"/>
                </a:lnTo>
                <a:lnTo>
                  <a:pt x="186119" y="140056"/>
                </a:lnTo>
                <a:lnTo>
                  <a:pt x="93992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2435" y="3433290"/>
            <a:ext cx="0" cy="934719"/>
          </a:xfrm>
          <a:custGeom>
            <a:avLst/>
            <a:gdLst/>
            <a:ahLst/>
            <a:cxnLst/>
            <a:rect l="l" t="t" r="r" b="b"/>
            <a:pathLst>
              <a:path w="0" h="934720">
                <a:moveTo>
                  <a:pt x="0" y="0"/>
                </a:moveTo>
                <a:lnTo>
                  <a:pt x="0" y="934161"/>
                </a:lnTo>
              </a:path>
            </a:pathLst>
          </a:custGeom>
          <a:ln w="38100">
            <a:solidFill>
              <a:srgbClr val="367D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98615" y="434840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2019-12-18T05:00:28Z</dcterms:created>
  <dcterms:modified xsi:type="dcterms:W3CDTF">2019-12-18T05:00:28Z</dcterms:modified>
</cp:coreProperties>
</file>